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  <p:sldMasterId id="2147483737" r:id="rId2"/>
    <p:sldMasterId id="2147483711" r:id="rId3"/>
    <p:sldMasterId id="2147483725" r:id="rId4"/>
  </p:sldMasterIdLst>
  <p:notesMasterIdLst>
    <p:notesMasterId r:id="rId19"/>
  </p:notesMasterIdLst>
  <p:handoutMasterIdLst>
    <p:handoutMasterId r:id="rId20"/>
  </p:handoutMasterIdLst>
  <p:sldIdLst>
    <p:sldId id="461" r:id="rId5"/>
    <p:sldId id="428" r:id="rId6"/>
    <p:sldId id="482" r:id="rId7"/>
    <p:sldId id="487" r:id="rId8"/>
    <p:sldId id="492" r:id="rId9"/>
    <p:sldId id="494" r:id="rId10"/>
    <p:sldId id="493" r:id="rId11"/>
    <p:sldId id="488" r:id="rId12"/>
    <p:sldId id="491" r:id="rId13"/>
    <p:sldId id="489" r:id="rId14"/>
    <p:sldId id="490" r:id="rId15"/>
    <p:sldId id="495" r:id="rId16"/>
    <p:sldId id="431" r:id="rId17"/>
    <p:sldId id="485" r:id="rId18"/>
  </p:sldIdLst>
  <p:sldSz cx="12192000" cy="6858000"/>
  <p:notesSz cx="6797675" cy="9928225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d-vzz" initials="r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F"/>
    <a:srgbClr val="CCECFF"/>
    <a:srgbClr val="E0E0E0"/>
    <a:srgbClr val="004996"/>
    <a:srgbClr val="00CC00"/>
    <a:srgbClr val="33CCFF"/>
    <a:srgbClr val="ABE3FF"/>
    <a:srgbClr val="000000"/>
    <a:srgbClr val="000103"/>
    <a:srgbClr val="7AB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89929" autoAdjust="0"/>
  </p:normalViewPr>
  <p:slideViewPr>
    <p:cSldViewPr>
      <p:cViewPr>
        <p:scale>
          <a:sx n="111" d="100"/>
          <a:sy n="111" d="100"/>
        </p:scale>
        <p:origin x="-1752" y="-1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"/>
    </p:cViewPr>
  </p:sorterViewPr>
  <p:notesViewPr>
    <p:cSldViewPr>
      <p:cViewPr varScale="1">
        <p:scale>
          <a:sx n="79" d="100"/>
          <a:sy n="79" d="100"/>
        </p:scale>
        <p:origin x="40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46D0B-7432-4CFC-9E1E-7964C31EA46D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22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022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7309C-CF80-48FF-8515-9441EC4D2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10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3A884-36E2-4D0C-BC99-109639E479D4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4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4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1B663-C695-421F-8EAF-1B97D31089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CE73B-C61E-47E8-8B65-12394D34F6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2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850" y="749300"/>
            <a:ext cx="66548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8612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850" y="749300"/>
            <a:ext cx="66548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8178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2580127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778A-F6A0-40A6-B9AA-7EEA97FD051C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0725-AF02-43A2-99C8-854170E35C67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68BB-B24B-4728-85FD-15C41CD2463B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EED45-17CB-447E-8E75-E18DA65C3A35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17D4-6976-4768-9601-94F952983719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6A48-9141-4D0F-A3D8-D14E8A6A9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629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70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29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1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12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369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3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96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7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70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77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38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79CA-C577-4169-90B8-5CF9CE4AFF88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3686-AE34-48B2-9512-E4015AC3BA5B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 descr="L:\лого_РКСnew201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09" y="142852"/>
            <a:ext cx="2093872" cy="57150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27B3-0127-4EDD-A484-7A3236B0669D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4412702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6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0DE1-9AF6-450D-9896-245B60A9BBFD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653659417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" name="think-cell Slide" r:id="rId17" imgW="359" imgH="360" progId="TCLayout.ActiveDocument.1">
                  <p:embed/>
                </p:oleObj>
              </mc:Choice>
              <mc:Fallback>
                <p:oleObj name="think-cell Slide" r:id="rId17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2823" y="142852"/>
            <a:ext cx="8968217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95DC0-55D3-46FD-8A96-5E462435E0F0}" type="datetime1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араллелограмм 2"/>
          <p:cNvSpPr/>
          <p:nvPr userDrawn="1"/>
        </p:nvSpPr>
        <p:spPr>
          <a:xfrm>
            <a:off x="2842823" y="181770"/>
            <a:ext cx="8968217" cy="582934"/>
          </a:xfrm>
          <a:custGeom>
            <a:avLst/>
            <a:gdLst>
              <a:gd name="connsiteX0" fmla="*/ 0 w 6687624"/>
              <a:gd name="connsiteY0" fmla="*/ 571504 h 571504"/>
              <a:gd name="connsiteX1" fmla="*/ 497208 w 6687624"/>
              <a:gd name="connsiteY1" fmla="*/ 0 h 571504"/>
              <a:gd name="connsiteX2" fmla="*/ 6687624 w 6687624"/>
              <a:gd name="connsiteY2" fmla="*/ 0 h 571504"/>
              <a:gd name="connsiteX3" fmla="*/ 6190416 w 6687624"/>
              <a:gd name="connsiteY3" fmla="*/ 571504 h 571504"/>
              <a:gd name="connsiteX4" fmla="*/ 0 w 6687624"/>
              <a:gd name="connsiteY4" fmla="*/ 571504 h 571504"/>
              <a:gd name="connsiteX0" fmla="*/ 0 w 6196134"/>
              <a:gd name="connsiteY0" fmla="*/ 571504 h 571504"/>
              <a:gd name="connsiteX1" fmla="*/ 497208 w 6196134"/>
              <a:gd name="connsiteY1" fmla="*/ 0 h 571504"/>
              <a:gd name="connsiteX2" fmla="*/ 6196134 w 6196134"/>
              <a:gd name="connsiteY2" fmla="*/ 0 h 571504"/>
              <a:gd name="connsiteX3" fmla="*/ 6190416 w 6196134"/>
              <a:gd name="connsiteY3" fmla="*/ 571504 h 571504"/>
              <a:gd name="connsiteX4" fmla="*/ 0 w 6196134"/>
              <a:gd name="connsiteY4" fmla="*/ 571504 h 571504"/>
              <a:gd name="connsiteX0" fmla="*/ 371472 w 6567606"/>
              <a:gd name="connsiteY0" fmla="*/ 582934 h 582934"/>
              <a:gd name="connsiteX1" fmla="*/ 0 w 6567606"/>
              <a:gd name="connsiteY1" fmla="*/ 0 h 582934"/>
              <a:gd name="connsiteX2" fmla="*/ 6567606 w 6567606"/>
              <a:gd name="connsiteY2" fmla="*/ 11430 h 582934"/>
              <a:gd name="connsiteX3" fmla="*/ 6561888 w 6567606"/>
              <a:gd name="connsiteY3" fmla="*/ 582934 h 582934"/>
              <a:gd name="connsiteX4" fmla="*/ 371472 w 6567606"/>
              <a:gd name="connsiteY4" fmla="*/ 582934 h 5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606" h="582934">
                <a:moveTo>
                  <a:pt x="371472" y="582934"/>
                </a:moveTo>
                <a:lnTo>
                  <a:pt x="0" y="0"/>
                </a:lnTo>
                <a:lnTo>
                  <a:pt x="6567606" y="11430"/>
                </a:lnTo>
                <a:lnTo>
                  <a:pt x="6561888" y="582934"/>
                </a:lnTo>
                <a:lnTo>
                  <a:pt x="371472" y="582934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/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11557053" y="6486538"/>
            <a:ext cx="86946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2000" b="1">
                <a:solidFill>
                  <a:srgbClr val="000099"/>
                </a:solidFill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516E97-D324-47F1-9A1A-8EF8BAE52308}" type="slidenum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Оксана\Desktop\Лого РКС новый\перзентации\Безымянный-1.png"/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35" y="3547"/>
            <a:ext cx="11964406" cy="68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11582401" y="6535745"/>
            <a:ext cx="86946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2000" b="1">
                <a:solidFill>
                  <a:srgbClr val="000099"/>
                </a:solidFill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516E97-D324-47F1-9A1A-8EF8BAE5230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2" descr="L:\лого_РКСnew2014.jp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09" y="142852"/>
            <a:ext cx="1617411" cy="571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10" r:id="rId7"/>
    <p:sldLayoutId id="2147483709" r:id="rId8"/>
    <p:sldLayoutId id="2147483700" r:id="rId9"/>
    <p:sldLayoutId id="2147483702" r:id="rId10"/>
    <p:sldLayoutId id="2147483703" r:id="rId11"/>
    <p:sldLayoutId id="2147483704" r:id="rId12"/>
    <p:sldLayoutId id="214748374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CEB04-A256-4801-A70C-EE7C1609ED4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946F0-A197-4137-BBD8-D3F0744AE2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2279E-1E80-49B6-9F0D-2681168205F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0450"/>
            <a:ext cx="12216680" cy="6885384"/>
            <a:chOff x="0" y="-10450"/>
            <a:chExt cx="12216680" cy="68853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450"/>
              <a:ext cx="12216680" cy="6885384"/>
            </a:xfrm>
            <a:prstGeom prst="rect">
              <a:avLst/>
            </a:prstGeom>
          </p:spPr>
        </p:pic>
        <p:pic>
          <p:nvPicPr>
            <p:cNvPr id="13" name="Picture 3" descr="C:\Users\Оксана\Desktop\Лого РКС новый\перзентации\лого1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07" y="134020"/>
              <a:ext cx="1646113" cy="558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847528" y="128100"/>
            <a:ext cx="949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Center for Earth Operative Monitoring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 OMZ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0964" y="1011427"/>
            <a:ext cx="3240360" cy="480115"/>
          </a:xfrm>
          <a:prstGeom prst="rect">
            <a:avLst/>
          </a:prstGeom>
          <a:noFill/>
        </p:spPr>
        <p:txBody>
          <a:bodyPr wrap="square" lIns="91423" tIns="45712" rIns="91423" bIns="45712" anchor="ctr">
            <a:spAutoFit/>
          </a:bodyPr>
          <a:lstStyle>
            <a:defPPr>
              <a:defRPr lang="ru-RU"/>
            </a:defPPr>
            <a:lvl2pPr marL="180975" lvl="1" indent="-180975" defTabSz="1022350">
              <a:spcAft>
                <a:spcPct val="15000"/>
              </a:spcAft>
              <a:buFont typeface="Wingdings" pitchFamily="2" charset="2"/>
              <a:buChar char="§"/>
              <a:defRPr sz="1400" b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defRPr>
            </a:lvl2pPr>
          </a:lstStyle>
          <a:p>
            <a:pPr marL="0" lvl="1" indent="0" algn="ctr">
              <a:lnSpc>
                <a:spcPct val="105000"/>
              </a:lnSpc>
              <a:spcAft>
                <a:spcPts val="5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1999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9894" y="2398711"/>
            <a:ext cx="10441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 of Russian </a:t>
            </a:r>
            <a:r>
              <a:rPr lang="en-US" sz="4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observation satellites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O:\2620\Для сотрудников отдела\Емельянов\ИРАН_27082015\Снимки\ЭЛЕКТРО\RGB-1.jpg"/>
          <p:cNvPicPr>
            <a:picLocks noChangeAspect="1" noChangeArrowheads="1"/>
          </p:cNvPicPr>
          <p:nvPr/>
        </p:nvPicPr>
        <p:blipFill rotWithShape="1">
          <a:blip r:embed="rId2" cstate="print"/>
          <a:srcRect l="-1082" t="-9633" b="-2511"/>
          <a:stretch/>
        </p:blipFill>
        <p:spPr bwMode="auto">
          <a:xfrm>
            <a:off x="-24680" y="0"/>
            <a:ext cx="6181526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3" descr="O:\2620\Для сотрудников отдела\Емельянов\ИРАН_27082015\Снимки\ЭЛЕКТРО\9.jpg"/>
          <p:cNvPicPr>
            <a:picLocks noChangeAspect="1" noChangeArrowheads="1"/>
          </p:cNvPicPr>
          <p:nvPr/>
        </p:nvPicPr>
        <p:blipFill rotWithShape="1">
          <a:blip r:embed="rId3" cstate="print"/>
          <a:srcRect t="-9634" r="317" b="-2509"/>
          <a:stretch/>
        </p:blipFill>
        <p:spPr bwMode="auto">
          <a:xfrm>
            <a:off x="6096001" y="1"/>
            <a:ext cx="6096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19336" y="116632"/>
            <a:ext cx="1863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ELECTRO-L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16"/>
          <p:cNvSpPr>
            <a:spLocks noChangeArrowheads="1"/>
          </p:cNvSpPr>
          <p:nvPr/>
        </p:nvSpPr>
        <p:spPr bwMode="auto">
          <a:xfrm>
            <a:off x="767408" y="6470084"/>
            <a:ext cx="4703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Visible bands (RGB)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17"/>
          <p:cNvSpPr>
            <a:spLocks noChangeArrowheads="1"/>
          </p:cNvSpPr>
          <p:nvPr/>
        </p:nvSpPr>
        <p:spPr bwMode="auto">
          <a:xfrm>
            <a:off x="7081001" y="6488668"/>
            <a:ext cx="4703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IR band 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(10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µ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m)</a:t>
            </a: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54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39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4348" b="5454"/>
          <a:stretch/>
        </p:blipFill>
        <p:spPr bwMode="auto">
          <a:xfrm>
            <a:off x="0" y="0"/>
            <a:ext cx="6362213" cy="65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1938" y="116631"/>
            <a:ext cx="6068608" cy="637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19336" y="116632"/>
            <a:ext cx="1863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ARKTIKA-M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16"/>
          <p:cNvSpPr>
            <a:spLocks noChangeArrowheads="1"/>
          </p:cNvSpPr>
          <p:nvPr/>
        </p:nvSpPr>
        <p:spPr bwMode="auto">
          <a:xfrm>
            <a:off x="767408" y="6470084"/>
            <a:ext cx="4703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Visible bands (RGB)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7"/>
          <p:cNvSpPr>
            <a:spLocks noChangeArrowheads="1"/>
          </p:cNvSpPr>
          <p:nvPr/>
        </p:nvSpPr>
        <p:spPr bwMode="auto">
          <a:xfrm>
            <a:off x="7081001" y="6488668"/>
            <a:ext cx="4703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IR band 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(10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µ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m)</a:t>
            </a: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5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4"/>
          <p:cNvSpPr>
            <a:spLocks noChangeArrowheads="1"/>
          </p:cNvSpPr>
          <p:nvPr/>
        </p:nvSpPr>
        <p:spPr bwMode="auto">
          <a:xfrm>
            <a:off x="1767840" y="188640"/>
            <a:ext cx="8648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EO infrastructure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9337" y="712107"/>
            <a:ext cx="11953327" cy="5995429"/>
            <a:chOff x="119337" y="712107"/>
            <a:chExt cx="11953327" cy="599542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84" y="790157"/>
              <a:ext cx="11812780" cy="5821446"/>
            </a:xfrm>
            <a:prstGeom prst="rect">
              <a:avLst/>
            </a:prstGeom>
          </p:spPr>
        </p:pic>
        <p:sp>
          <p:nvSpPr>
            <p:cNvPr id="22" name="Полилиния 21"/>
            <p:cNvSpPr/>
            <p:nvPr/>
          </p:nvSpPr>
          <p:spPr>
            <a:xfrm>
              <a:off x="5735960" y="3140968"/>
              <a:ext cx="430313" cy="1656184"/>
            </a:xfrm>
            <a:custGeom>
              <a:avLst/>
              <a:gdLst>
                <a:gd name="connsiteX0" fmla="*/ 146315 w 374915"/>
                <a:gd name="connsiteY0" fmla="*/ 0 h 1234440"/>
                <a:gd name="connsiteX1" fmla="*/ 9155 w 374915"/>
                <a:gd name="connsiteY1" fmla="*/ 708660 h 1234440"/>
                <a:gd name="connsiteX2" fmla="*/ 374915 w 374915"/>
                <a:gd name="connsiteY2" fmla="*/ 1234440 h 1234440"/>
                <a:gd name="connsiteX0" fmla="*/ 146315 w 331684"/>
                <a:gd name="connsiteY0" fmla="*/ 0 h 1212184"/>
                <a:gd name="connsiteX1" fmla="*/ 9155 w 331684"/>
                <a:gd name="connsiteY1" fmla="*/ 708660 h 1212184"/>
                <a:gd name="connsiteX2" fmla="*/ 331684 w 331684"/>
                <a:gd name="connsiteY2" fmla="*/ 1212184 h 1212184"/>
                <a:gd name="connsiteX0" fmla="*/ 135465 w 332624"/>
                <a:gd name="connsiteY0" fmla="*/ 0 h 1204091"/>
                <a:gd name="connsiteX1" fmla="*/ 10095 w 332624"/>
                <a:gd name="connsiteY1" fmla="*/ 700567 h 1204091"/>
                <a:gd name="connsiteX2" fmla="*/ 332624 w 332624"/>
                <a:gd name="connsiteY2" fmla="*/ 1204091 h 1204091"/>
                <a:gd name="connsiteX0" fmla="*/ 0 w 197159"/>
                <a:gd name="connsiteY0" fmla="*/ 0 h 1204091"/>
                <a:gd name="connsiteX1" fmla="*/ 197159 w 197159"/>
                <a:gd name="connsiteY1" fmla="*/ 1204091 h 120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159" h="1204091">
                  <a:moveTo>
                    <a:pt x="0" y="0"/>
                  </a:moveTo>
                  <a:lnTo>
                    <a:pt x="197159" y="1204091"/>
                  </a:lnTo>
                </a:path>
              </a:pathLst>
            </a:custGeom>
            <a:noFill/>
            <a:ln w="31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976320" y="1988840"/>
              <a:ext cx="1800200" cy="2952328"/>
            </a:xfrm>
            <a:custGeom>
              <a:avLst/>
              <a:gdLst>
                <a:gd name="connsiteX0" fmla="*/ 6042660 w 6042660"/>
                <a:gd name="connsiteY0" fmla="*/ 0 h 1348744"/>
                <a:gd name="connsiteX1" fmla="*/ 2514600 w 6042660"/>
                <a:gd name="connsiteY1" fmla="*/ 1127760 h 1348744"/>
                <a:gd name="connsiteX2" fmla="*/ 0 w 6042660"/>
                <a:gd name="connsiteY2" fmla="*/ 1348740 h 1348744"/>
                <a:gd name="connsiteX3" fmla="*/ 0 w 6042660"/>
                <a:gd name="connsiteY3" fmla="*/ 1348740 h 1348744"/>
                <a:gd name="connsiteX0" fmla="*/ 6042660 w 6042660"/>
                <a:gd name="connsiteY0" fmla="*/ 0 h 1348740"/>
                <a:gd name="connsiteX1" fmla="*/ 2362200 w 6042660"/>
                <a:gd name="connsiteY1" fmla="*/ 331124 h 1348740"/>
                <a:gd name="connsiteX2" fmla="*/ 0 w 6042660"/>
                <a:gd name="connsiteY2" fmla="*/ 1348740 h 1348740"/>
                <a:gd name="connsiteX3" fmla="*/ 0 w 6042660"/>
                <a:gd name="connsiteY3" fmla="*/ 1348740 h 1348740"/>
                <a:gd name="connsiteX0" fmla="*/ 6042660 w 6042660"/>
                <a:gd name="connsiteY0" fmla="*/ 0 h 1348740"/>
                <a:gd name="connsiteX1" fmla="*/ 2362200 w 6042660"/>
                <a:gd name="connsiteY1" fmla="*/ 331124 h 1348740"/>
                <a:gd name="connsiteX2" fmla="*/ 0 w 6042660"/>
                <a:gd name="connsiteY2" fmla="*/ 1348740 h 1348740"/>
                <a:gd name="connsiteX3" fmla="*/ 464127 w 6042660"/>
                <a:gd name="connsiteY3" fmla="*/ 143395 h 1348740"/>
                <a:gd name="connsiteX0" fmla="*/ 5578533 w 5578533"/>
                <a:gd name="connsiteY0" fmla="*/ 1879369 h 2364208"/>
                <a:gd name="connsiteX1" fmla="*/ 1898073 w 5578533"/>
                <a:gd name="connsiteY1" fmla="*/ 2210493 h 2364208"/>
                <a:gd name="connsiteX2" fmla="*/ 3775364 w 5578533"/>
                <a:gd name="connsiteY2" fmla="*/ 0 h 2364208"/>
                <a:gd name="connsiteX3" fmla="*/ 0 w 5578533"/>
                <a:gd name="connsiteY3" fmla="*/ 2022764 h 2364208"/>
                <a:gd name="connsiteX0" fmla="*/ 3708930 w 3708930"/>
                <a:gd name="connsiteY0" fmla="*/ 1879369 h 2364208"/>
                <a:gd name="connsiteX1" fmla="*/ 28470 w 3708930"/>
                <a:gd name="connsiteY1" fmla="*/ 2210493 h 2364208"/>
                <a:gd name="connsiteX2" fmla="*/ 1905761 w 3708930"/>
                <a:gd name="connsiteY2" fmla="*/ 0 h 2364208"/>
                <a:gd name="connsiteX0" fmla="*/ 938565 w 2051778"/>
                <a:gd name="connsiteY0" fmla="*/ 2184169 h 2503287"/>
                <a:gd name="connsiteX1" fmla="*/ 174487 w 2051778"/>
                <a:gd name="connsiteY1" fmla="*/ 2210493 h 2503287"/>
                <a:gd name="connsiteX2" fmla="*/ 2051778 w 2051778"/>
                <a:gd name="connsiteY2" fmla="*/ 0 h 2503287"/>
                <a:gd name="connsiteX0" fmla="*/ 0 w 1113213"/>
                <a:gd name="connsiteY0" fmla="*/ 2184169 h 2184169"/>
                <a:gd name="connsiteX1" fmla="*/ 1113213 w 1113213"/>
                <a:gd name="connsiteY1" fmla="*/ 0 h 2184169"/>
                <a:gd name="connsiteX0" fmla="*/ 0 w 1113213"/>
                <a:gd name="connsiteY0" fmla="*/ 2184169 h 2184169"/>
                <a:gd name="connsiteX1" fmla="*/ 1113213 w 1113213"/>
                <a:gd name="connsiteY1" fmla="*/ 0 h 2184169"/>
                <a:gd name="connsiteX0" fmla="*/ 0 w 1113241"/>
                <a:gd name="connsiteY0" fmla="*/ 2184169 h 2184169"/>
                <a:gd name="connsiteX1" fmla="*/ 1113213 w 1113241"/>
                <a:gd name="connsiteY1" fmla="*/ 0 h 2184169"/>
                <a:gd name="connsiteX0" fmla="*/ 0 w 1248991"/>
                <a:gd name="connsiteY0" fmla="*/ 2184169 h 2184169"/>
                <a:gd name="connsiteX1" fmla="*/ 1113213 w 1248991"/>
                <a:gd name="connsiteY1" fmla="*/ 0 h 2184169"/>
                <a:gd name="connsiteX0" fmla="*/ 0 w 1299776"/>
                <a:gd name="connsiteY0" fmla="*/ 2184169 h 2184169"/>
                <a:gd name="connsiteX1" fmla="*/ 1113213 w 1299776"/>
                <a:gd name="connsiteY1" fmla="*/ 0 h 2184169"/>
                <a:gd name="connsiteX0" fmla="*/ 0 w 1128681"/>
                <a:gd name="connsiteY0" fmla="*/ 2184169 h 2184169"/>
                <a:gd name="connsiteX1" fmla="*/ 1113213 w 1128681"/>
                <a:gd name="connsiteY1" fmla="*/ 0 h 2184169"/>
                <a:gd name="connsiteX0" fmla="*/ 0 w 1154927"/>
                <a:gd name="connsiteY0" fmla="*/ 2170314 h 2170314"/>
                <a:gd name="connsiteX1" fmla="*/ 1140923 w 1154927"/>
                <a:gd name="connsiteY1" fmla="*/ 0 h 2170314"/>
                <a:gd name="connsiteX0" fmla="*/ 0 w 1140923"/>
                <a:gd name="connsiteY0" fmla="*/ 2170314 h 2170314"/>
                <a:gd name="connsiteX1" fmla="*/ 1140923 w 1140923"/>
                <a:gd name="connsiteY1" fmla="*/ 0 h 2170314"/>
                <a:gd name="connsiteX0" fmla="*/ 0 w 1150448"/>
                <a:gd name="connsiteY0" fmla="*/ 2170314 h 2170314"/>
                <a:gd name="connsiteX1" fmla="*/ 1150448 w 1150448"/>
                <a:gd name="connsiteY1" fmla="*/ 0 h 2170314"/>
                <a:gd name="connsiteX0" fmla="*/ 0 w 1112348"/>
                <a:gd name="connsiteY0" fmla="*/ 2175077 h 2175077"/>
                <a:gd name="connsiteX1" fmla="*/ 1112348 w 1112348"/>
                <a:gd name="connsiteY1" fmla="*/ 0 h 2175077"/>
                <a:gd name="connsiteX0" fmla="*/ 0 w 1112348"/>
                <a:gd name="connsiteY0" fmla="*/ 2175077 h 2175077"/>
                <a:gd name="connsiteX1" fmla="*/ 1112348 w 1112348"/>
                <a:gd name="connsiteY1" fmla="*/ 0 h 2175077"/>
                <a:gd name="connsiteX0" fmla="*/ 0 w 1112348"/>
                <a:gd name="connsiteY0" fmla="*/ 2149547 h 2149547"/>
                <a:gd name="connsiteX1" fmla="*/ 1112348 w 1112348"/>
                <a:gd name="connsiteY1" fmla="*/ 0 h 2149547"/>
                <a:gd name="connsiteX0" fmla="*/ 0 w 1112348"/>
                <a:gd name="connsiteY0" fmla="*/ 2149547 h 2149547"/>
                <a:gd name="connsiteX1" fmla="*/ 1112348 w 1112348"/>
                <a:gd name="connsiteY1" fmla="*/ 0 h 2149547"/>
                <a:gd name="connsiteX0" fmla="*/ 0 w 1112348"/>
                <a:gd name="connsiteY0" fmla="*/ 2149547 h 2149547"/>
                <a:gd name="connsiteX1" fmla="*/ 1112348 w 1112348"/>
                <a:gd name="connsiteY1" fmla="*/ 0 h 2149547"/>
                <a:gd name="connsiteX0" fmla="*/ 0 w 1112348"/>
                <a:gd name="connsiteY0" fmla="*/ 2149547 h 2149547"/>
                <a:gd name="connsiteX1" fmla="*/ 1112348 w 1112348"/>
                <a:gd name="connsiteY1" fmla="*/ 0 h 2149547"/>
                <a:gd name="connsiteX0" fmla="*/ 0 w 1112348"/>
                <a:gd name="connsiteY0" fmla="*/ 2149547 h 2149547"/>
                <a:gd name="connsiteX1" fmla="*/ 1112348 w 1112348"/>
                <a:gd name="connsiteY1" fmla="*/ 0 h 2149547"/>
                <a:gd name="connsiteX0" fmla="*/ 0 w 1112348"/>
                <a:gd name="connsiteY0" fmla="*/ 2149547 h 2149547"/>
                <a:gd name="connsiteX1" fmla="*/ 1112348 w 1112348"/>
                <a:gd name="connsiteY1" fmla="*/ 0 h 214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2348" h="2149547">
                  <a:moveTo>
                    <a:pt x="0" y="2149547"/>
                  </a:moveTo>
                  <a:cubicBezTo>
                    <a:pt x="195175" y="1869437"/>
                    <a:pt x="953384" y="387043"/>
                    <a:pt x="1112348" y="0"/>
                  </a:cubicBezTo>
                </a:path>
              </a:pathLst>
            </a:custGeom>
            <a:noFill/>
            <a:ln w="31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26679" y="790157"/>
              <a:ext cx="3850291" cy="6480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wrap="square" lIns="36000" tIns="45663" rIns="36000" bIns="45663" rtlCol="0" anchor="ctr">
              <a:no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than 300 specialists working 24/7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7" y="712107"/>
              <a:ext cx="1979216" cy="1526140"/>
            </a:xfrm>
            <a:prstGeom prst="rect">
              <a:avLst/>
            </a:prstGeom>
          </p:spPr>
        </p:pic>
        <p:sp>
          <p:nvSpPr>
            <p:cNvPr id="21" name="Полилиния 20"/>
            <p:cNvSpPr/>
            <p:nvPr/>
          </p:nvSpPr>
          <p:spPr>
            <a:xfrm flipH="1">
              <a:off x="551384" y="1340768"/>
              <a:ext cx="1656184" cy="2465383"/>
            </a:xfrm>
            <a:custGeom>
              <a:avLst/>
              <a:gdLst>
                <a:gd name="connsiteX0" fmla="*/ 6042660 w 6042660"/>
                <a:gd name="connsiteY0" fmla="*/ 0 h 1348744"/>
                <a:gd name="connsiteX1" fmla="*/ 2514600 w 6042660"/>
                <a:gd name="connsiteY1" fmla="*/ 1127760 h 1348744"/>
                <a:gd name="connsiteX2" fmla="*/ 0 w 6042660"/>
                <a:gd name="connsiteY2" fmla="*/ 1348740 h 1348744"/>
                <a:gd name="connsiteX3" fmla="*/ 0 w 6042660"/>
                <a:gd name="connsiteY3" fmla="*/ 1348740 h 1348744"/>
                <a:gd name="connsiteX0" fmla="*/ 222400 w 3615241"/>
                <a:gd name="connsiteY0" fmla="*/ 0 h 1771086"/>
                <a:gd name="connsiteX1" fmla="*/ 3609490 w 3615241"/>
                <a:gd name="connsiteY1" fmla="*/ 1542098 h 1771086"/>
                <a:gd name="connsiteX2" fmla="*/ 1094890 w 3615241"/>
                <a:gd name="connsiteY2" fmla="*/ 1763078 h 1771086"/>
                <a:gd name="connsiteX3" fmla="*/ 1094890 w 3615241"/>
                <a:gd name="connsiteY3" fmla="*/ 1763078 h 1771086"/>
                <a:gd name="connsiteX0" fmla="*/ 0 w 872490"/>
                <a:gd name="connsiteY0" fmla="*/ 0 h 1763078"/>
                <a:gd name="connsiteX1" fmla="*/ 872490 w 872490"/>
                <a:gd name="connsiteY1" fmla="*/ 1763078 h 1763078"/>
                <a:gd name="connsiteX2" fmla="*/ 872490 w 872490"/>
                <a:gd name="connsiteY2" fmla="*/ 1763078 h 1763078"/>
                <a:gd name="connsiteX0" fmla="*/ 0 w 865346"/>
                <a:gd name="connsiteY0" fmla="*/ 0 h 1813084"/>
                <a:gd name="connsiteX1" fmla="*/ 865346 w 865346"/>
                <a:gd name="connsiteY1" fmla="*/ 1813084 h 1813084"/>
                <a:gd name="connsiteX2" fmla="*/ 865346 w 865346"/>
                <a:gd name="connsiteY2" fmla="*/ 1813084 h 1813084"/>
                <a:gd name="connsiteX0" fmla="*/ 0 w 865346"/>
                <a:gd name="connsiteY0" fmla="*/ 0 h 1913096"/>
                <a:gd name="connsiteX1" fmla="*/ 865346 w 865346"/>
                <a:gd name="connsiteY1" fmla="*/ 1813084 h 1913096"/>
                <a:gd name="connsiteX2" fmla="*/ 779621 w 865346"/>
                <a:gd name="connsiteY2" fmla="*/ 1913096 h 1913096"/>
                <a:gd name="connsiteX0" fmla="*/ 0 w 779621"/>
                <a:gd name="connsiteY0" fmla="*/ 0 h 1913096"/>
                <a:gd name="connsiteX1" fmla="*/ 779621 w 779621"/>
                <a:gd name="connsiteY1" fmla="*/ 1913096 h 1913096"/>
                <a:gd name="connsiteX0" fmla="*/ 0 w 751046"/>
                <a:gd name="connsiteY0" fmla="*/ 0 h 1941671"/>
                <a:gd name="connsiteX1" fmla="*/ 751046 w 751046"/>
                <a:gd name="connsiteY1" fmla="*/ 1941671 h 1941671"/>
                <a:gd name="connsiteX0" fmla="*/ 1598453 w 1598453"/>
                <a:gd name="connsiteY0" fmla="*/ 0 h 1814671"/>
                <a:gd name="connsiteX1" fmla="*/ 0 w 1598453"/>
                <a:gd name="connsiteY1" fmla="*/ 1814671 h 1814671"/>
                <a:gd name="connsiteX0" fmla="*/ 1484153 w 1484153"/>
                <a:gd name="connsiteY0" fmla="*/ 0 h 1687671"/>
                <a:gd name="connsiteX1" fmla="*/ 0 w 1484153"/>
                <a:gd name="connsiteY1" fmla="*/ 1687671 h 168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4153" h="1687671">
                  <a:moveTo>
                    <a:pt x="1484153" y="0"/>
                  </a:moveTo>
                  <a:lnTo>
                    <a:pt x="0" y="1687671"/>
                  </a:lnTo>
                </a:path>
              </a:pathLst>
            </a:custGeom>
            <a:noFill/>
            <a:ln w="31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900" y="5197457"/>
              <a:ext cx="1983779" cy="1510079"/>
            </a:xfrm>
            <a:prstGeom prst="rect">
              <a:avLst/>
            </a:prstGeom>
          </p:spPr>
        </p:pic>
        <p:sp>
          <p:nvSpPr>
            <p:cNvPr id="24" name="Полилиния 23"/>
            <p:cNvSpPr/>
            <p:nvPr/>
          </p:nvSpPr>
          <p:spPr>
            <a:xfrm>
              <a:off x="5041768" y="4797152"/>
              <a:ext cx="1054604" cy="936104"/>
            </a:xfrm>
            <a:custGeom>
              <a:avLst/>
              <a:gdLst>
                <a:gd name="connsiteX0" fmla="*/ 6042660 w 6042660"/>
                <a:gd name="connsiteY0" fmla="*/ 0 h 1348744"/>
                <a:gd name="connsiteX1" fmla="*/ 2514600 w 6042660"/>
                <a:gd name="connsiteY1" fmla="*/ 1127760 h 1348744"/>
                <a:gd name="connsiteX2" fmla="*/ 0 w 6042660"/>
                <a:gd name="connsiteY2" fmla="*/ 1348740 h 1348744"/>
                <a:gd name="connsiteX3" fmla="*/ 0 w 6042660"/>
                <a:gd name="connsiteY3" fmla="*/ 1348740 h 1348744"/>
                <a:gd name="connsiteX0" fmla="*/ 222400 w 3615241"/>
                <a:gd name="connsiteY0" fmla="*/ 0 h 1771086"/>
                <a:gd name="connsiteX1" fmla="*/ 3609490 w 3615241"/>
                <a:gd name="connsiteY1" fmla="*/ 1542098 h 1771086"/>
                <a:gd name="connsiteX2" fmla="*/ 1094890 w 3615241"/>
                <a:gd name="connsiteY2" fmla="*/ 1763078 h 1771086"/>
                <a:gd name="connsiteX3" fmla="*/ 1094890 w 3615241"/>
                <a:gd name="connsiteY3" fmla="*/ 1763078 h 1771086"/>
                <a:gd name="connsiteX0" fmla="*/ 0 w 872490"/>
                <a:gd name="connsiteY0" fmla="*/ 0 h 1763078"/>
                <a:gd name="connsiteX1" fmla="*/ 872490 w 872490"/>
                <a:gd name="connsiteY1" fmla="*/ 1763078 h 1763078"/>
                <a:gd name="connsiteX2" fmla="*/ 872490 w 872490"/>
                <a:gd name="connsiteY2" fmla="*/ 1763078 h 1763078"/>
                <a:gd name="connsiteX0" fmla="*/ 0 w 865346"/>
                <a:gd name="connsiteY0" fmla="*/ 0 h 1813084"/>
                <a:gd name="connsiteX1" fmla="*/ 865346 w 865346"/>
                <a:gd name="connsiteY1" fmla="*/ 1813084 h 1813084"/>
                <a:gd name="connsiteX2" fmla="*/ 865346 w 865346"/>
                <a:gd name="connsiteY2" fmla="*/ 1813084 h 1813084"/>
                <a:gd name="connsiteX0" fmla="*/ 0 w 865346"/>
                <a:gd name="connsiteY0" fmla="*/ 0 h 1913096"/>
                <a:gd name="connsiteX1" fmla="*/ 865346 w 865346"/>
                <a:gd name="connsiteY1" fmla="*/ 1813084 h 1913096"/>
                <a:gd name="connsiteX2" fmla="*/ 779621 w 865346"/>
                <a:gd name="connsiteY2" fmla="*/ 1913096 h 1913096"/>
                <a:gd name="connsiteX0" fmla="*/ 0 w 779621"/>
                <a:gd name="connsiteY0" fmla="*/ 0 h 1913096"/>
                <a:gd name="connsiteX1" fmla="*/ 779621 w 779621"/>
                <a:gd name="connsiteY1" fmla="*/ 1913096 h 1913096"/>
                <a:gd name="connsiteX0" fmla="*/ 0 w 751046"/>
                <a:gd name="connsiteY0" fmla="*/ 0 h 1941671"/>
                <a:gd name="connsiteX1" fmla="*/ 751046 w 751046"/>
                <a:gd name="connsiteY1" fmla="*/ 1941671 h 1941671"/>
                <a:gd name="connsiteX0" fmla="*/ 1598453 w 1598453"/>
                <a:gd name="connsiteY0" fmla="*/ 0 h 1814671"/>
                <a:gd name="connsiteX1" fmla="*/ 0 w 1598453"/>
                <a:gd name="connsiteY1" fmla="*/ 1814671 h 1814671"/>
                <a:gd name="connsiteX0" fmla="*/ 1484153 w 1484153"/>
                <a:gd name="connsiteY0" fmla="*/ 0 h 1687671"/>
                <a:gd name="connsiteX1" fmla="*/ 0 w 1484153"/>
                <a:gd name="connsiteY1" fmla="*/ 1687671 h 1687671"/>
                <a:gd name="connsiteX0" fmla="*/ 1362488 w 1362488"/>
                <a:gd name="connsiteY0" fmla="*/ 0 h 1723063"/>
                <a:gd name="connsiteX1" fmla="*/ 0 w 1362488"/>
                <a:gd name="connsiteY1" fmla="*/ 1723063 h 1723063"/>
                <a:gd name="connsiteX0" fmla="*/ 1229763 w 1229763"/>
                <a:gd name="connsiteY0" fmla="*/ 0 h 1707896"/>
                <a:gd name="connsiteX1" fmla="*/ 0 w 1229763"/>
                <a:gd name="connsiteY1" fmla="*/ 1707896 h 17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9763" h="1707896">
                  <a:moveTo>
                    <a:pt x="1229763" y="0"/>
                  </a:moveTo>
                  <a:lnTo>
                    <a:pt x="0" y="1707896"/>
                  </a:lnTo>
                </a:path>
              </a:pathLst>
            </a:custGeom>
            <a:noFill/>
            <a:ln w="31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16080" y="5661248"/>
            <a:ext cx="5063435" cy="111589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lIns="144000" tIns="144000" rIns="144000" bIns="144000" rtlCol="0" anchor="ctr">
            <a:noAutofit/>
          </a:bodyPr>
          <a:lstStyle/>
          <a:p>
            <a:pPr marL="200025" indent="-200025">
              <a:lnSpc>
                <a:spcPct val="95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16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data reception centers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(11 –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Roscosmos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, 5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– </a:t>
            </a:r>
            <a:r>
              <a:rPr lang="en-U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Roshydromet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00025" indent="-200025">
              <a:lnSpc>
                <a:spcPct val="95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64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antenna complexes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(43 –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Roscosmos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, 21 –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Roshydromet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8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блако 47"/>
          <p:cNvSpPr/>
          <p:nvPr/>
        </p:nvSpPr>
        <p:spPr>
          <a:xfrm>
            <a:off x="4666538" y="2324688"/>
            <a:ext cx="3053818" cy="222765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/>
              <a:t>данных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4545356" y="934186"/>
            <a:ext cx="2903069" cy="184284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/>
              <a:t>данных</a:t>
            </a:r>
            <a:endParaRPr lang="ru-RU" dirty="0"/>
          </a:p>
        </p:txBody>
      </p:sp>
      <p:sp>
        <p:nvSpPr>
          <p:cNvPr id="107" name="Прямоугольник: скругленные углы 155">
            <a:extLst>
              <a:ext uri="{FF2B5EF4-FFF2-40B4-BE49-F238E27FC236}">
                <a16:creationId xmlns="" xmlns:a16="http://schemas.microsoft.com/office/drawing/2014/main" id="{AF427D6C-6F8F-4AE8-9049-BA108D1B390C}"/>
              </a:ext>
            </a:extLst>
          </p:cNvPr>
          <p:cNvSpPr/>
          <p:nvPr/>
        </p:nvSpPr>
        <p:spPr>
          <a:xfrm>
            <a:off x="2607764" y="5653972"/>
            <a:ext cx="2264100" cy="9776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CC8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B438395D-2FF9-4FE0-900B-C46326EDB5B8}"/>
              </a:ext>
            </a:extLst>
          </p:cNvPr>
          <p:cNvSpPr txBox="1"/>
          <p:nvPr/>
        </p:nvSpPr>
        <p:spPr>
          <a:xfrm>
            <a:off x="2607764" y="5661248"/>
            <a:ext cx="2264100" cy="428413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and regional authorities</a:t>
            </a:r>
          </a:p>
        </p:txBody>
      </p:sp>
      <p:sp>
        <p:nvSpPr>
          <p:cNvPr id="86" name="Прямоугольник: скругленные углы 155">
            <a:extLst>
              <a:ext uri="{FF2B5EF4-FFF2-40B4-BE49-F238E27FC236}">
                <a16:creationId xmlns="" xmlns:a16="http://schemas.microsoft.com/office/drawing/2014/main" id="{AF427D6C-6F8F-4AE8-9049-BA108D1B390C}"/>
              </a:ext>
            </a:extLst>
          </p:cNvPr>
          <p:cNvSpPr/>
          <p:nvPr/>
        </p:nvSpPr>
        <p:spPr>
          <a:xfrm>
            <a:off x="5061397" y="5661248"/>
            <a:ext cx="2264100" cy="9776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CC8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74058" y="5549422"/>
            <a:ext cx="7510374" cy="12104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/>
          </a:p>
        </p:txBody>
      </p:sp>
      <p:pic>
        <p:nvPicPr>
          <p:cNvPr id="13" name="Picture 8" descr="Метеор-М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636" y="1815215"/>
            <a:ext cx="627088" cy="330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Shihanoff\Мои рисунки\Рисунок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939" y="1530612"/>
            <a:ext cx="569949" cy="35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8" descr="Электро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03" y="1962660"/>
            <a:ext cx="800121" cy="484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180" y="2486250"/>
            <a:ext cx="673684" cy="340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D:\Shihanoff\Мои рисунки\Рисунок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011" y="1386596"/>
            <a:ext cx="569949" cy="35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8" descr="Метеор-М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702" y="1453484"/>
            <a:ext cx="627088" cy="330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840" y="2034668"/>
            <a:ext cx="673684" cy="340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565" y="2413346"/>
            <a:ext cx="673684" cy="340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12" y="1746636"/>
            <a:ext cx="673684" cy="340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960" y="2080238"/>
            <a:ext cx="673684" cy="340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 descr="Электро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744" y="1521798"/>
            <a:ext cx="742578" cy="4496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5469551" y="3323300"/>
            <a:ext cx="1368000" cy="1080000"/>
            <a:chOff x="4796997" y="2052437"/>
            <a:chExt cx="1507649" cy="1190751"/>
          </a:xfrm>
        </p:grpSpPr>
        <p:sp>
          <p:nvSpPr>
            <p:cNvPr id="62" name="Прямоугольник: скругленные углы 118">
              <a:extLst>
                <a:ext uri="{FF2B5EF4-FFF2-40B4-BE49-F238E27FC236}">
                  <a16:creationId xmlns="" xmlns:a16="http://schemas.microsoft.com/office/drawing/2014/main" id="{60B3E1B9-1023-46B5-AC5B-8DB706A92ACC}"/>
                </a:ext>
              </a:extLst>
            </p:cNvPr>
            <p:cNvSpPr/>
            <p:nvPr/>
          </p:nvSpPr>
          <p:spPr>
            <a:xfrm>
              <a:off x="4796997" y="2052437"/>
              <a:ext cx="1507649" cy="11907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ACC8E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A28DD034-056C-4679-A06E-C7A6B7BCA1BB}"/>
                </a:ext>
              </a:extLst>
            </p:cNvPr>
            <p:cNvSpPr txBox="1"/>
            <p:nvPr/>
          </p:nvSpPr>
          <p:spPr>
            <a:xfrm>
              <a:off x="4881149" y="2821391"/>
              <a:ext cx="1376245" cy="346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Geoportal</a:t>
              </a:r>
              <a:endParaRPr lang="ru-RU" sz="16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22">
              <a:extLst>
                <a:ext uri="{FF2B5EF4-FFF2-40B4-BE49-F238E27FC236}">
                  <a16:creationId xmlns="" xmlns:a16="http://schemas.microsoft.com/office/drawing/2014/main" id="{60BED3C0-8FE9-4207-98FE-BFEE35799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132" y="2179852"/>
              <a:ext cx="558587" cy="5585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36C9F173-B02C-42C9-9281-2E9169F2C218}"/>
              </a:ext>
            </a:extLst>
          </p:cNvPr>
          <p:cNvSpPr txBox="1"/>
          <p:nvPr/>
        </p:nvSpPr>
        <p:spPr>
          <a:xfrm>
            <a:off x="764403" y="3231690"/>
            <a:ext cx="2641017" cy="360702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EO satellite information</a:t>
            </a: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CE154C92-6DF4-44AD-86D5-52EF6EEA7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88640"/>
            <a:ext cx="9078181" cy="371794"/>
          </a:xfrm>
          <a:prstGeom prst="rect">
            <a:avLst/>
          </a:prstGeom>
          <a:noFill/>
          <a:ln>
            <a:noFill/>
          </a:ln>
        </p:spPr>
        <p:txBody>
          <a:bodyPr wrap="square" lIns="109113" tIns="54559" rIns="109113" bIns="545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ru-RU" sz="2000" b="1" dirty="0" smtClean="0">
                <a:solidFill>
                  <a:srgbClr val="1F497D"/>
                </a:solidFill>
              </a:rPr>
              <a:t>Main stages of EO data processing in NTs OMZ</a:t>
            </a:r>
          </a:p>
        </p:txBody>
      </p:sp>
      <p:pic>
        <p:nvPicPr>
          <p:cNvPr id="83" name="Picture 26">
            <a:extLst>
              <a:ext uri="{FF2B5EF4-FFF2-40B4-BE49-F238E27FC236}">
                <a16:creationId xmlns="" xmlns:a16="http://schemas.microsoft.com/office/drawing/2014/main" id="{F678C732-5BF8-4996-9AF3-6D302094A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287" y="6033637"/>
            <a:ext cx="498855" cy="563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: скругленные углы 155">
            <a:extLst>
              <a:ext uri="{FF2B5EF4-FFF2-40B4-BE49-F238E27FC236}">
                <a16:creationId xmlns="" xmlns:a16="http://schemas.microsoft.com/office/drawing/2014/main" id="{AF427D6C-6F8F-4AE8-9049-BA108D1B390C}"/>
              </a:ext>
            </a:extLst>
          </p:cNvPr>
          <p:cNvSpPr/>
          <p:nvPr/>
        </p:nvSpPr>
        <p:spPr>
          <a:xfrm>
            <a:off x="7536160" y="5661248"/>
            <a:ext cx="2264100" cy="9776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CC8E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B438395D-2FF9-4FE0-900B-C46326EDB5B8}"/>
              </a:ext>
            </a:extLst>
          </p:cNvPr>
          <p:cNvSpPr txBox="1"/>
          <p:nvPr/>
        </p:nvSpPr>
        <p:spPr>
          <a:xfrm>
            <a:off x="7536160" y="5733256"/>
            <a:ext cx="2264100" cy="256058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entities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8" descr="https://cdn.cooltra.com/uploads/2018/04/Mejor-precio-garantizado-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264" y="6051142"/>
            <a:ext cx="430394" cy="4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people, users icon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034" y="6055172"/>
            <a:ext cx="426826" cy="48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36C9F173-B02C-42C9-9281-2E9169F2C218}"/>
              </a:ext>
            </a:extLst>
          </p:cNvPr>
          <p:cNvSpPr txBox="1"/>
          <p:nvPr/>
        </p:nvSpPr>
        <p:spPr>
          <a:xfrm>
            <a:off x="2221407" y="4855180"/>
            <a:ext cx="2887640" cy="578711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>
            <a:defPPr>
              <a:defRPr lang="ru-RU"/>
            </a:defPPr>
            <a:lvl1pPr>
              <a:spcBef>
                <a:spcPts val="500"/>
              </a:spcBef>
              <a:defRPr sz="1400" b="1" i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r"/>
            <a:r>
              <a:rPr lang="en-US" dirty="0">
                <a:solidFill>
                  <a:schemeClr val="tx2"/>
                </a:solidFill>
              </a:rPr>
              <a:t>Acquisition tasking</a:t>
            </a:r>
            <a:endParaRPr lang="ru-RU" dirty="0">
              <a:solidFill>
                <a:schemeClr val="tx2"/>
              </a:solidFill>
            </a:endParaRPr>
          </a:p>
          <a:p>
            <a:pPr algn="r"/>
            <a:r>
              <a:rPr lang="en-US" dirty="0">
                <a:solidFill>
                  <a:schemeClr val="tx2"/>
                </a:solidFill>
              </a:rPr>
              <a:t>Data order from EO data state fund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3" name="Стрелка: вниз 150">
            <a:extLst>
              <a:ext uri="{FF2B5EF4-FFF2-40B4-BE49-F238E27FC236}">
                <a16:creationId xmlns="" xmlns:a16="http://schemas.microsoft.com/office/drawing/2014/main" id="{50B3D265-81D6-498B-B4A1-2F3670A88B70}"/>
              </a:ext>
            </a:extLst>
          </p:cNvPr>
          <p:cNvSpPr/>
          <p:nvPr/>
        </p:nvSpPr>
        <p:spPr>
          <a:xfrm rot="10800000" flipV="1">
            <a:off x="6660091" y="4512914"/>
            <a:ext cx="247502" cy="925026"/>
          </a:xfrm>
          <a:prstGeom prst="downArrow">
            <a:avLst>
              <a:gd name="adj1" fmla="val 50000"/>
              <a:gd name="adj2" fmla="val 14142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/>
          </a:p>
        </p:txBody>
      </p:sp>
      <p:sp>
        <p:nvSpPr>
          <p:cNvPr id="134" name="Стрелка: вниз 150">
            <a:extLst>
              <a:ext uri="{FF2B5EF4-FFF2-40B4-BE49-F238E27FC236}">
                <a16:creationId xmlns="" xmlns:a16="http://schemas.microsoft.com/office/drawing/2014/main" id="{50B3D265-81D6-498B-B4A1-2F3670A88B70}"/>
              </a:ext>
            </a:extLst>
          </p:cNvPr>
          <p:cNvSpPr/>
          <p:nvPr/>
        </p:nvSpPr>
        <p:spPr>
          <a:xfrm flipH="1" flipV="1">
            <a:off x="5375920" y="4512914"/>
            <a:ext cx="247502" cy="925026"/>
          </a:xfrm>
          <a:prstGeom prst="downArrow">
            <a:avLst>
              <a:gd name="adj1" fmla="val 50000"/>
              <a:gd name="adj2" fmla="val 14142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/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36C9F173-B02C-42C9-9281-2E9169F2C218}"/>
              </a:ext>
            </a:extLst>
          </p:cNvPr>
          <p:cNvSpPr txBox="1"/>
          <p:nvPr/>
        </p:nvSpPr>
        <p:spPr>
          <a:xfrm>
            <a:off x="7174465" y="4874828"/>
            <a:ext cx="3456384" cy="578711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4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Acquisition data</a:t>
            </a:r>
            <a:endParaRPr lang="ru-RU" sz="1400" b="1" i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spcBef>
                <a:spcPts val="500"/>
              </a:spcBef>
            </a:pPr>
            <a:r>
              <a:rPr lang="en-US" sz="14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Data </a:t>
            </a:r>
            <a:r>
              <a:rPr lang="en-US" sz="14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from </a:t>
            </a:r>
            <a:r>
              <a:rPr lang="en-US" sz="14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EO data state fund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36C9F173-B02C-42C9-9281-2E9169F2C218}"/>
              </a:ext>
            </a:extLst>
          </p:cNvPr>
          <p:cNvSpPr txBox="1"/>
          <p:nvPr/>
        </p:nvSpPr>
        <p:spPr>
          <a:xfrm>
            <a:off x="5672747" y="4617340"/>
            <a:ext cx="961609" cy="730034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API</a:t>
            </a:r>
          </a:p>
          <a:p>
            <a:pPr algn="ctr"/>
            <a:endParaRPr lang="en-US" sz="1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Services</a:t>
            </a:r>
            <a:endParaRPr lang="ru-RU" sz="1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B438395D-2FF9-4FE0-900B-C46326EDB5B8}"/>
              </a:ext>
            </a:extLst>
          </p:cNvPr>
          <p:cNvSpPr txBox="1"/>
          <p:nvPr/>
        </p:nvSpPr>
        <p:spPr>
          <a:xfrm>
            <a:off x="5061397" y="5733256"/>
            <a:ext cx="2264100" cy="256058"/>
          </a:xfrm>
          <a:prstGeom prst="rect">
            <a:avLst/>
          </a:prstGeom>
          <a:noFill/>
        </p:spPr>
        <p:txBody>
          <a:bodyPr wrap="square" lIns="82891" tIns="41447" rIns="82891" bIns="4144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entities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341434" y="815684"/>
            <a:ext cx="3587213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Radiometric correction</a:t>
            </a: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Geometric correction</a:t>
            </a: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Atmospheric correction</a:t>
            </a: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Quality control</a:t>
            </a: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Insertion into databank</a:t>
            </a: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Publishing on portal</a:t>
            </a: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endParaRPr lang="ru-RU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APOI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– </a:t>
            </a:r>
            <a:r>
              <a:rPr lang="en-US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automated stream processing of information</a:t>
            </a:r>
          </a:p>
        </p:txBody>
      </p:sp>
      <p:sp>
        <p:nvSpPr>
          <p:cNvPr id="55" name="Стрелка: вниз 150">
            <a:extLst>
              <a:ext uri="{FF2B5EF4-FFF2-40B4-BE49-F238E27FC236}">
                <a16:creationId xmlns="" xmlns:a16="http://schemas.microsoft.com/office/drawing/2014/main" id="{50B3D265-81D6-498B-B4A1-2F3670A88B70}"/>
              </a:ext>
            </a:extLst>
          </p:cNvPr>
          <p:cNvSpPr/>
          <p:nvPr/>
        </p:nvSpPr>
        <p:spPr>
          <a:xfrm rot="5400000" flipV="1">
            <a:off x="4440747" y="1537238"/>
            <a:ext cx="247502" cy="925026"/>
          </a:xfrm>
          <a:prstGeom prst="downArrow">
            <a:avLst>
              <a:gd name="adj1" fmla="val 50000"/>
              <a:gd name="adj2" fmla="val 14142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91" tIns="41447" rIns="82891" bIns="41447" rtlCol="0" anchor="ctr"/>
          <a:lstStyle/>
          <a:p>
            <a:pPr algn="ctr"/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5467583" y="813271"/>
            <a:ext cx="1369968" cy="1063116"/>
            <a:chOff x="4796997" y="2136868"/>
            <a:chExt cx="1507649" cy="1106320"/>
          </a:xfrm>
        </p:grpSpPr>
        <p:sp>
          <p:nvSpPr>
            <p:cNvPr id="57" name="Прямоугольник: скругленные углы 118">
              <a:extLst>
                <a:ext uri="{FF2B5EF4-FFF2-40B4-BE49-F238E27FC236}">
                  <a16:creationId xmlns="" xmlns:a16="http://schemas.microsoft.com/office/drawing/2014/main" id="{60B3E1B9-1023-46B5-AC5B-8DB706A92ACC}"/>
                </a:ext>
              </a:extLst>
            </p:cNvPr>
            <p:cNvSpPr/>
            <p:nvPr/>
          </p:nvSpPr>
          <p:spPr>
            <a:xfrm>
              <a:off x="4796997" y="2136868"/>
              <a:ext cx="1507649" cy="110632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ACC8E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A28DD034-056C-4679-A06E-C7A6B7BCA1BB}"/>
                </a:ext>
              </a:extLst>
            </p:cNvPr>
            <p:cNvSpPr txBox="1"/>
            <p:nvPr/>
          </p:nvSpPr>
          <p:spPr>
            <a:xfrm>
              <a:off x="4845157" y="2796720"/>
              <a:ext cx="1376245" cy="32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APOI</a:t>
              </a:r>
              <a:r>
                <a:rPr lang="ru-RU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*</a:t>
              </a:r>
              <a:endParaRPr lang="ru-RU" sz="16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456080" y="2060236"/>
            <a:ext cx="1368000" cy="1080000"/>
            <a:chOff x="4796997" y="2052437"/>
            <a:chExt cx="1507649" cy="1190751"/>
          </a:xfrm>
        </p:grpSpPr>
        <p:sp>
          <p:nvSpPr>
            <p:cNvPr id="44" name="Прямоугольник: скругленные углы 118">
              <a:extLst>
                <a:ext uri="{FF2B5EF4-FFF2-40B4-BE49-F238E27FC236}">
                  <a16:creationId xmlns="" xmlns:a16="http://schemas.microsoft.com/office/drawing/2014/main" id="{60B3E1B9-1023-46B5-AC5B-8DB706A92ACC}"/>
                </a:ext>
              </a:extLst>
            </p:cNvPr>
            <p:cNvSpPr/>
            <p:nvPr/>
          </p:nvSpPr>
          <p:spPr>
            <a:xfrm>
              <a:off x="4796997" y="2052437"/>
              <a:ext cx="1507649" cy="11907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ACC8E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A28DD034-056C-4679-A06E-C7A6B7BCA1BB}"/>
                </a:ext>
              </a:extLst>
            </p:cNvPr>
            <p:cNvSpPr txBox="1"/>
            <p:nvPr/>
          </p:nvSpPr>
          <p:spPr>
            <a:xfrm>
              <a:off x="4888019" y="2628154"/>
              <a:ext cx="1376245" cy="346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Databank</a:t>
              </a:r>
              <a:endParaRPr lang="ru-RU" sz="16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2" descr="17+ Data Processing Icon | Data icon, Icon, Data processing"/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941" y="2182760"/>
            <a:ext cx="404278" cy="3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C79A546-7D88-4190-8371-90AE075EB63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760" y="989872"/>
            <a:ext cx="496136" cy="42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71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0450"/>
            <a:ext cx="12216680" cy="6885384"/>
            <a:chOff x="0" y="-10450"/>
            <a:chExt cx="12216680" cy="68853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450"/>
              <a:ext cx="12216680" cy="6885384"/>
            </a:xfrm>
            <a:prstGeom prst="rect">
              <a:avLst/>
            </a:prstGeom>
          </p:spPr>
        </p:pic>
        <p:pic>
          <p:nvPicPr>
            <p:cNvPr id="13" name="Picture 3" descr="C:\Users\Оксана\Desktop\Лого РКС новый\перзентации\лого1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07" y="134020"/>
              <a:ext cx="1646113" cy="558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95400" y="1556792"/>
            <a:ext cx="9577064" cy="331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  <a:p>
            <a:pPr>
              <a:spcBef>
                <a:spcPts val="1000"/>
              </a:spcBef>
            </a:pP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en-US" sz="24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Earth Operative </a:t>
            </a: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(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 OMZ)</a:t>
            </a:r>
          </a:p>
          <a:p>
            <a:pPr>
              <a:spcBef>
                <a:spcPts val="1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</a:t>
            </a: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www.ntsomz.ru </a:t>
            </a:r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Прямая соединительная линия 39"/>
          <p:cNvCxnSpPr/>
          <p:nvPr/>
        </p:nvCxnSpPr>
        <p:spPr>
          <a:xfrm flipV="1">
            <a:off x="3382832" y="4151231"/>
            <a:ext cx="730312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8029984" y="4146625"/>
            <a:ext cx="730312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4041636" y="1651823"/>
            <a:ext cx="4057849" cy="3960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91344" y="4605216"/>
            <a:ext cx="3625728" cy="1605552"/>
          </a:xfrm>
          <a:prstGeom prst="rect">
            <a:avLst/>
          </a:prstGeom>
          <a:noFill/>
        </p:spPr>
        <p:txBody>
          <a:bodyPr wrap="square" lIns="91423" tIns="45712" rIns="91423" bIns="45712" anchor="ctr">
            <a:spAutoFit/>
          </a:bodyPr>
          <a:lstStyle>
            <a:defPPr>
              <a:defRPr lang="ru-RU"/>
            </a:defPPr>
            <a:lvl2pPr marL="180975" lvl="1" indent="-180975" defTabSz="1022350">
              <a:spcAft>
                <a:spcPts val="500"/>
              </a:spcAft>
              <a:buFont typeface="Wingdings" pitchFamily="2" charset="2"/>
              <a:buChar char="§"/>
              <a:defRPr b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 dirty="0"/>
              <a:t>Systematic and applied research</a:t>
            </a:r>
          </a:p>
          <a:p>
            <a:pPr lvl="1"/>
            <a:r>
              <a:rPr lang="en-US" dirty="0"/>
              <a:t>Development of ground EO infrastructure segments</a:t>
            </a:r>
            <a:endParaRPr lang="ru-RU" dirty="0"/>
          </a:p>
          <a:p>
            <a:pPr lvl="1"/>
            <a:r>
              <a:rPr lang="en-US" dirty="0"/>
              <a:t>Analytics/consulting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38024" y="1966977"/>
            <a:ext cx="3488652" cy="987434"/>
          </a:xfrm>
          <a:prstGeom prst="rect">
            <a:avLst/>
          </a:prstGeom>
          <a:noFill/>
        </p:spPr>
        <p:txBody>
          <a:bodyPr wrap="square" lIns="91423" tIns="45712" rIns="91423" bIns="45712" anchor="ctr">
            <a:spAutoFit/>
          </a:bodyPr>
          <a:lstStyle>
            <a:defPPr>
              <a:defRPr lang="ru-RU"/>
            </a:defPPr>
            <a:lvl2pPr marL="180975" lvl="1" indent="-180975" defTabSz="1022350">
              <a:spcAft>
                <a:spcPct val="15000"/>
              </a:spcAft>
              <a:buFont typeface="Wingdings" pitchFamily="2" charset="2"/>
              <a:buChar char="§"/>
              <a:defRPr sz="1400" b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defRPr>
            </a:lvl2pPr>
          </a:lstStyle>
          <a:p>
            <a:pPr lvl="1">
              <a:spcAft>
                <a:spcPts val="500"/>
              </a:spcAf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Satellite acquisitions planning</a:t>
            </a:r>
          </a:p>
          <a:p>
            <a:pPr lvl="1">
              <a:spcAft>
                <a:spcPts val="500"/>
              </a:spcAf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Participation in satellites tasking</a:t>
            </a:r>
            <a:endParaRPr lang="ru-RU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39997" y="1554254"/>
            <a:ext cx="3464822" cy="2010791"/>
          </a:xfrm>
          <a:prstGeom prst="rect">
            <a:avLst/>
          </a:prstGeom>
          <a:noFill/>
        </p:spPr>
        <p:txBody>
          <a:bodyPr wrap="square" lIns="91423" tIns="45712" rIns="91423" bIns="45712" anchor="ctr">
            <a:spAutoFit/>
          </a:bodyPr>
          <a:lstStyle>
            <a:defPPr>
              <a:defRPr lang="ru-RU"/>
            </a:defPPr>
            <a:lvl2pPr marL="180975" lvl="1" indent="-180975" defTabSz="1022350">
              <a:spcAft>
                <a:spcPts val="500"/>
              </a:spcAft>
              <a:buFont typeface="Wingdings" pitchFamily="2" charset="2"/>
              <a:buChar char="§"/>
              <a:defRPr b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 dirty="0"/>
              <a:t>Exploitation of ETRIS DZZ system</a:t>
            </a:r>
          </a:p>
          <a:p>
            <a:pPr lvl="1"/>
            <a:r>
              <a:rPr lang="en-US" dirty="0"/>
              <a:t>Data reception</a:t>
            </a:r>
          </a:p>
          <a:p>
            <a:pPr lvl="1"/>
            <a:r>
              <a:rPr lang="en-US" dirty="0"/>
              <a:t>Data processing</a:t>
            </a:r>
            <a:endParaRPr lang="ru-RU" dirty="0"/>
          </a:p>
          <a:p>
            <a:pPr lvl="1"/>
            <a:r>
              <a:rPr lang="en-US" dirty="0"/>
              <a:t>Data quality control</a:t>
            </a:r>
          </a:p>
          <a:p>
            <a:pPr lvl="1"/>
            <a:r>
              <a:rPr lang="en-US" dirty="0"/>
              <a:t>Data storage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434963" y="4607671"/>
            <a:ext cx="3514141" cy="987434"/>
          </a:xfrm>
          <a:prstGeom prst="rect">
            <a:avLst/>
          </a:prstGeom>
          <a:noFill/>
        </p:spPr>
        <p:txBody>
          <a:bodyPr wrap="square" lIns="91423" tIns="45712" rIns="91423" bIns="45712" anchor="ctr">
            <a:spAutoFit/>
          </a:bodyPr>
          <a:lstStyle>
            <a:defPPr>
              <a:defRPr lang="ru-RU"/>
            </a:defPPr>
            <a:lvl2pPr marL="180975" lvl="1" indent="-180975" defTabSz="1022350">
              <a:spcAft>
                <a:spcPts val="500"/>
              </a:spcAft>
              <a:buFont typeface="Wingdings" pitchFamily="2" charset="2"/>
              <a:buChar char="§"/>
              <a:defRPr b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 dirty="0"/>
              <a:t>Federal data fund</a:t>
            </a:r>
          </a:p>
          <a:p>
            <a:pPr lvl="1"/>
            <a:r>
              <a:rPr lang="en-US" dirty="0"/>
              <a:t>Geoportal of State Space Corporation “Roscosmos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23" name="Picture 6" descr="D:\ТАМАРА\ТВОРЧЕСКАЯ РАБОТА\анимация по Ресурсу-П\фото для Роскосмоса\антенные комплексы 1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882" y="1655539"/>
            <a:ext cx="4073342" cy="3986320"/>
          </a:xfrm>
          <a:prstGeom prst="ellipse">
            <a:avLst/>
          </a:prstGeom>
          <a:solidFill>
            <a:srgbClr val="000000">
              <a:alpha val="80000"/>
            </a:srgbClr>
          </a:solidFill>
          <a:ln>
            <a:solidFill>
              <a:srgbClr val="FF0000"/>
            </a:solidFill>
          </a:ln>
          <a:effectLst>
            <a:softEdge rad="112500"/>
          </a:effectLst>
          <a:extLst/>
        </p:spPr>
      </p:pic>
      <p:sp>
        <p:nvSpPr>
          <p:cNvPr id="25" name="Параллелограмм 2"/>
          <p:cNvSpPr/>
          <p:nvPr/>
        </p:nvSpPr>
        <p:spPr>
          <a:xfrm>
            <a:off x="1703512" y="72008"/>
            <a:ext cx="8712968" cy="628640"/>
          </a:xfrm>
          <a:custGeom>
            <a:avLst/>
            <a:gdLst>
              <a:gd name="connsiteX0" fmla="*/ 0 w 6687624"/>
              <a:gd name="connsiteY0" fmla="*/ 571504 h 571504"/>
              <a:gd name="connsiteX1" fmla="*/ 497208 w 6687624"/>
              <a:gd name="connsiteY1" fmla="*/ 0 h 571504"/>
              <a:gd name="connsiteX2" fmla="*/ 6687624 w 6687624"/>
              <a:gd name="connsiteY2" fmla="*/ 0 h 571504"/>
              <a:gd name="connsiteX3" fmla="*/ 6190416 w 6687624"/>
              <a:gd name="connsiteY3" fmla="*/ 571504 h 571504"/>
              <a:gd name="connsiteX4" fmla="*/ 0 w 6687624"/>
              <a:gd name="connsiteY4" fmla="*/ 571504 h 571504"/>
              <a:gd name="connsiteX0" fmla="*/ 0 w 6196134"/>
              <a:gd name="connsiteY0" fmla="*/ 571504 h 571504"/>
              <a:gd name="connsiteX1" fmla="*/ 497208 w 6196134"/>
              <a:gd name="connsiteY1" fmla="*/ 0 h 571504"/>
              <a:gd name="connsiteX2" fmla="*/ 6196134 w 6196134"/>
              <a:gd name="connsiteY2" fmla="*/ 0 h 571504"/>
              <a:gd name="connsiteX3" fmla="*/ 6190416 w 6196134"/>
              <a:gd name="connsiteY3" fmla="*/ 571504 h 571504"/>
              <a:gd name="connsiteX4" fmla="*/ 0 w 6196134"/>
              <a:gd name="connsiteY4" fmla="*/ 571504 h 571504"/>
              <a:gd name="connsiteX0" fmla="*/ 371472 w 6567606"/>
              <a:gd name="connsiteY0" fmla="*/ 582934 h 582934"/>
              <a:gd name="connsiteX1" fmla="*/ 0 w 6567606"/>
              <a:gd name="connsiteY1" fmla="*/ 0 h 582934"/>
              <a:gd name="connsiteX2" fmla="*/ 6567606 w 6567606"/>
              <a:gd name="connsiteY2" fmla="*/ 11430 h 582934"/>
              <a:gd name="connsiteX3" fmla="*/ 6561888 w 6567606"/>
              <a:gd name="connsiteY3" fmla="*/ 582934 h 582934"/>
              <a:gd name="connsiteX4" fmla="*/ 371472 w 6567606"/>
              <a:gd name="connsiteY4" fmla="*/ 582934 h 5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606" h="582934">
                <a:moveTo>
                  <a:pt x="371472" y="582934"/>
                </a:moveTo>
                <a:lnTo>
                  <a:pt x="0" y="0"/>
                </a:lnTo>
                <a:lnTo>
                  <a:pt x="6567606" y="11430"/>
                </a:lnTo>
                <a:lnTo>
                  <a:pt x="6561888" y="582934"/>
                </a:lnTo>
                <a:lnTo>
                  <a:pt x="371472" y="582934"/>
                </a:lnTo>
                <a:close/>
              </a:path>
            </a:pathLst>
          </a:custGeom>
          <a:noFill/>
          <a:ln w="12700">
            <a:noFill/>
            <a:miter lim="800000"/>
            <a:headEnd/>
            <a:tailEnd/>
          </a:ln>
          <a:extLst/>
        </p:spPr>
        <p:txBody>
          <a:bodyPr lIns="91288" tIns="45645" rIns="91288" bIns="45645" anchor="ctr"/>
          <a:lstStyle/>
          <a:p>
            <a:pPr algn="ctr" eaLnBrk="0" hangingPunct="0">
              <a:lnSpc>
                <a:spcPct val="90000"/>
              </a:lnSpc>
              <a:buClr>
                <a:srgbClr val="E46C0A"/>
              </a:buClr>
              <a:buSzPct val="128000"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Main activities</a:t>
            </a:r>
            <a:endParaRPr lang="ru-RU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8282" y="2958413"/>
            <a:ext cx="3818928" cy="1319832"/>
          </a:xfrm>
          <a:prstGeom prst="rect">
            <a:avLst/>
          </a:prstGeom>
          <a:noFill/>
        </p:spPr>
        <p:txBody>
          <a:bodyPr wrap="square" lIns="91423" tIns="45712" rIns="91423" bIns="45712" anchor="ctr">
            <a:spAutoFit/>
          </a:bodyPr>
          <a:lstStyle>
            <a:defPPr>
              <a:defRPr lang="ru-RU"/>
            </a:defPPr>
            <a:lvl2pPr marL="180975" lvl="1" indent="-180975" defTabSz="1022350">
              <a:spcAft>
                <a:spcPct val="15000"/>
              </a:spcAft>
              <a:buFont typeface="Wingdings" pitchFamily="2" charset="2"/>
              <a:buChar char="§"/>
              <a:defRPr sz="1400" b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defRPr>
            </a:lvl2pPr>
          </a:lstStyle>
          <a:p>
            <a:pPr marL="0" lvl="1" indent="0" algn="ctr">
              <a:lnSpc>
                <a:spcPct val="105000"/>
              </a:lnSpc>
              <a:spcAft>
                <a:spcPts val="500"/>
              </a:spcAft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Main customers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0" lvl="1" indent="0" algn="ctr">
              <a:lnSpc>
                <a:spcPct val="105000"/>
              </a:lnSpc>
              <a:spcAft>
                <a:spcPts val="500"/>
              </a:spcAft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State Space Corporation “Roscosmos” and space organizations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8024" y="1164384"/>
            <a:ext cx="3488651" cy="468000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lvl="1" algn="ctr" defTabSz="1022165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Orbital constellation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439997" y="1164384"/>
            <a:ext cx="3488651" cy="468000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lvl="1" algn="ctr" defTabSz="1022165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 infrastructure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38023" y="3913667"/>
            <a:ext cx="3488651" cy="468000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lvl="1" algn="ctr" defTabSz="1022165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Science and technologies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460454" y="3922134"/>
            <a:ext cx="3488651" cy="468000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lvl="1" algn="ctr" defTabSz="1022165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Information sources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stCxn id="23" idx="1"/>
          </p:cNvCxnSpPr>
          <p:nvPr/>
        </p:nvCxnSpPr>
        <p:spPr>
          <a:xfrm flipH="1" flipV="1">
            <a:off x="3647728" y="1554337"/>
            <a:ext cx="987681" cy="6849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3" idx="7"/>
          </p:cNvCxnSpPr>
          <p:nvPr/>
        </p:nvCxnSpPr>
        <p:spPr>
          <a:xfrm flipV="1">
            <a:off x="7515697" y="1484784"/>
            <a:ext cx="1028575" cy="7545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3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6450" y="188659"/>
            <a:ext cx="8508022" cy="400031"/>
          </a:xfrm>
          <a:prstGeom prst="rect">
            <a:avLst/>
          </a:prstGeom>
          <a:noFill/>
        </p:spPr>
        <p:txBody>
          <a:bodyPr wrap="square" lIns="91360" tIns="45681" rIns="91360" bIns="45681">
            <a:spAutoFit/>
          </a:bodyPr>
          <a:lstStyle/>
          <a:p>
            <a:pPr algn="ctr" defTabSz="913603"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Space monitoring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O:\2620\Для сотрудников отдела\Емельянов\ИРАН_27082015\Снимки\ЭЛЕКТРО\RGB-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440" y="2417644"/>
            <a:ext cx="2160240" cy="2155555"/>
          </a:xfrm>
          <a:prstGeom prst="ellipse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280" y="2417644"/>
            <a:ext cx="3024336" cy="2155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171" name="Picture 3" descr="C:\Users\Emelyanov_ks\Desktop\обложка_rus_map_msu_rgb_v32_A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2417644"/>
            <a:ext cx="3024336" cy="21555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81560" y="3279421"/>
            <a:ext cx="1908000" cy="432000"/>
          </a:xfrm>
          <a:prstGeom prst="rect">
            <a:avLst/>
          </a:prstGeom>
          <a:solidFill>
            <a:srgbClr val="EF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lIns="0" tIns="45681" rIns="0" bIns="45681" anchor="ctr">
            <a:noAutofit/>
          </a:bodyPr>
          <a:lstStyle/>
          <a:p>
            <a:pPr algn="ctr" defTabSz="913603"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GLOBAL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7909" y="3279421"/>
            <a:ext cx="2256183" cy="432000"/>
          </a:xfrm>
          <a:prstGeom prst="rect">
            <a:avLst/>
          </a:prstGeom>
          <a:solidFill>
            <a:srgbClr val="EF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lIns="0" tIns="45681" rIns="0" bIns="45681" anchor="ctr">
            <a:noAutofit/>
          </a:bodyPr>
          <a:lstStyle/>
          <a:p>
            <a:pPr algn="ctr" defTabSz="913603"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REGIONAL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28348" y="3279421"/>
            <a:ext cx="1800200" cy="432000"/>
          </a:xfrm>
          <a:prstGeom prst="rect">
            <a:avLst/>
          </a:prstGeom>
          <a:solidFill>
            <a:srgbClr val="EF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lIns="0" tIns="45681" rIns="0" bIns="45681" anchor="ctr">
            <a:noAutofit/>
          </a:bodyPr>
          <a:lstStyle/>
          <a:p>
            <a:pPr algn="ctr" defTabSz="913603"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LOCAL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трелка: вниз 150">
            <a:extLst>
              <a:ext uri="{FF2B5EF4-FFF2-40B4-BE49-F238E27FC236}">
                <a16:creationId xmlns:a16="http://schemas.microsoft.com/office/drawing/2014/main" xmlns="" id="{50B3D265-81D6-498B-B4A1-2F3670A88B70}"/>
              </a:ext>
            </a:extLst>
          </p:cNvPr>
          <p:cNvSpPr/>
          <p:nvPr/>
        </p:nvSpPr>
        <p:spPr>
          <a:xfrm rot="16200000">
            <a:off x="3835550" y="3124148"/>
            <a:ext cx="465985" cy="742546"/>
          </a:xfrm>
          <a:prstGeom prst="downArrow">
            <a:avLst>
              <a:gd name="adj1" fmla="val 65738"/>
              <a:gd name="adj2" fmla="val 106803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69" tIns="41291" rIns="82569" bIns="41291"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150">
            <a:extLst>
              <a:ext uri="{FF2B5EF4-FFF2-40B4-BE49-F238E27FC236}">
                <a16:creationId xmlns:a16="http://schemas.microsoft.com/office/drawing/2014/main" xmlns="" id="{50B3D265-81D6-498B-B4A1-2F3670A88B70}"/>
              </a:ext>
            </a:extLst>
          </p:cNvPr>
          <p:cNvSpPr/>
          <p:nvPr/>
        </p:nvSpPr>
        <p:spPr>
          <a:xfrm rot="16200000">
            <a:off x="7890465" y="3124148"/>
            <a:ext cx="465985" cy="742546"/>
          </a:xfrm>
          <a:prstGeom prst="downArrow">
            <a:avLst>
              <a:gd name="adj1" fmla="val 65738"/>
              <a:gd name="adj2" fmla="val 106803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69" tIns="41291" rIns="82569" bIns="41291"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765039" y="1068036"/>
            <a:ext cx="3051750" cy="1184816"/>
            <a:chOff x="765039" y="3550119"/>
            <a:chExt cx="3051750" cy="1184816"/>
          </a:xfrm>
        </p:grpSpPr>
        <p:pic>
          <p:nvPicPr>
            <p:cNvPr id="23" name="Picture 8" descr="Метеор-М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911802">
              <a:off x="1609930" y="4334665"/>
              <a:ext cx="743729" cy="4002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Электро2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74746">
              <a:off x="765039" y="3550119"/>
              <a:ext cx="671512" cy="61985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https://pbs.twimg.com/media/CvZNrGbWIAA65Cj?format=jpg&amp;name=small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497644">
              <a:off x="1200273" y="3908642"/>
              <a:ext cx="812373" cy="6563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423592" y="4229560"/>
              <a:ext cx="1299764" cy="307698"/>
            </a:xfrm>
            <a:prstGeom prst="rect">
              <a:avLst/>
            </a:prstGeom>
            <a:noFill/>
          </p:spPr>
          <p:txBody>
            <a:bodyPr wrap="square" lIns="91360" tIns="45681" rIns="91360" bIns="45681">
              <a:spAutoFit/>
            </a:bodyPr>
            <a:lstStyle/>
            <a:p>
              <a:pPr defTabSz="913603">
                <a:defRPr/>
              </a:pP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Meteor-M</a:t>
              </a: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59496" y="3606889"/>
              <a:ext cx="2257293" cy="307698"/>
            </a:xfrm>
            <a:prstGeom prst="rect">
              <a:avLst/>
            </a:prstGeom>
            <a:noFill/>
          </p:spPr>
          <p:txBody>
            <a:bodyPr wrap="square" lIns="91360" tIns="45681" rIns="91360" bIns="45681">
              <a:spAutoFit/>
            </a:bodyPr>
            <a:lstStyle/>
            <a:p>
              <a:pPr defTabSz="913603">
                <a:defRPr/>
              </a:pP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Electro-L</a:t>
              </a: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00011" y="3920322"/>
              <a:ext cx="1728192" cy="307698"/>
            </a:xfrm>
            <a:prstGeom prst="rect">
              <a:avLst/>
            </a:prstGeom>
            <a:noFill/>
          </p:spPr>
          <p:txBody>
            <a:bodyPr wrap="square" lIns="91360" tIns="45681" rIns="91360" bIns="45681">
              <a:spAutoFit/>
            </a:bodyPr>
            <a:lstStyle/>
            <a:p>
              <a:pPr defTabSz="913603">
                <a:defRPr/>
              </a:pPr>
              <a:r>
                <a:rPr lang="en-US" sz="1400" b="1" i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Arktika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-M</a:t>
              </a: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681530" y="1120611"/>
            <a:ext cx="2446563" cy="1012307"/>
            <a:chOff x="8256240" y="4184079"/>
            <a:chExt cx="2446563" cy="1012307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240" y="4225545"/>
              <a:ext cx="844981" cy="4584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611" y="4608638"/>
              <a:ext cx="824452" cy="5877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9610596" y="4744610"/>
              <a:ext cx="1092207" cy="307698"/>
            </a:xfrm>
            <a:prstGeom prst="rect">
              <a:avLst/>
            </a:prstGeom>
            <a:noFill/>
          </p:spPr>
          <p:txBody>
            <a:bodyPr wrap="square" lIns="91360" tIns="45681" rIns="91360" bIns="45681">
              <a:spAutoFit/>
            </a:bodyPr>
            <a:lstStyle/>
            <a:p>
              <a:pPr defTabSz="913603">
                <a:defRPr/>
              </a:pPr>
              <a:r>
                <a:rPr lang="en-US" sz="1400" b="1" i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Resurs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-P</a:t>
              </a: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27094" y="4184079"/>
              <a:ext cx="1209643" cy="307698"/>
            </a:xfrm>
            <a:prstGeom prst="rect">
              <a:avLst/>
            </a:prstGeom>
            <a:noFill/>
          </p:spPr>
          <p:txBody>
            <a:bodyPr wrap="square" lIns="91360" tIns="45681" rIns="91360" bIns="45681">
              <a:spAutoFit/>
            </a:bodyPr>
            <a:lstStyle/>
            <a:p>
              <a:pPr defTabSz="913603">
                <a:defRPr/>
              </a:pPr>
              <a:r>
                <a:rPr lang="en-US" sz="1400" b="1" i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Kanopus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-V</a:t>
              </a: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63352" y="4789224"/>
            <a:ext cx="3974089" cy="104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Hydrometeorological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resolution (lower than 1 000 m) – free access</a:t>
            </a: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– each 30 minutes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11825" y="4789224"/>
            <a:ext cx="3528392" cy="1525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resource monitoring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Disasters management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and medium resolution (15 – 1 000 m) – free access</a:t>
            </a: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revisit period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544272" y="4789223"/>
            <a:ext cx="3647727" cy="1525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monitoring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and high resolution </a:t>
            </a:r>
            <a:r>
              <a:rPr lang="en-US" sz="14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(0.7 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15 m) – free access for governmental authorities</a:t>
            </a:r>
          </a:p>
          <a:p>
            <a:pPr marL="177800" indent="-1778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revisit period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646353" y="1113463"/>
            <a:ext cx="2961815" cy="1163409"/>
            <a:chOff x="4646353" y="1467850"/>
            <a:chExt cx="2961815" cy="116340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646353" y="1467850"/>
              <a:ext cx="2270756" cy="939321"/>
              <a:chOff x="4358321" y="3573357"/>
              <a:chExt cx="2270756" cy="939321"/>
            </a:xfrm>
          </p:grpSpPr>
          <p:pic>
            <p:nvPicPr>
              <p:cNvPr id="29" name="Picture 8" descr="Метеор-М"/>
              <p:cNvPicPr>
                <a:picLocks noChangeAspect="1" noChangeArrowheads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11802">
                <a:off x="4358321" y="3673563"/>
                <a:ext cx="743729" cy="4002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5159896" y="3573357"/>
                <a:ext cx="1380239" cy="307698"/>
              </a:xfrm>
              <a:prstGeom prst="rect">
                <a:avLst/>
              </a:prstGeom>
              <a:noFill/>
            </p:spPr>
            <p:txBody>
              <a:bodyPr wrap="square" lIns="91360" tIns="45681" rIns="91360" bIns="45681">
                <a:spAutoFit/>
              </a:bodyPr>
              <a:lstStyle/>
              <a:p>
                <a:pPr defTabSz="913603">
                  <a:defRPr/>
                </a:pPr>
                <a:r>
                  <a:rPr lang="en-US" sz="1400" b="1" i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Meteor-M</a:t>
                </a:r>
                <a:endParaRPr lang="ru-RU" sz="1400" b="1" i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1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5484" y="3924930"/>
                <a:ext cx="824452" cy="5877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5536870" y="3997020"/>
                <a:ext cx="1092207" cy="307698"/>
              </a:xfrm>
              <a:prstGeom prst="rect">
                <a:avLst/>
              </a:prstGeom>
              <a:noFill/>
            </p:spPr>
            <p:txBody>
              <a:bodyPr wrap="square" lIns="91360" tIns="45681" rIns="91360" bIns="45681">
                <a:spAutoFit/>
              </a:bodyPr>
              <a:lstStyle/>
              <a:p>
                <a:pPr defTabSz="913603">
                  <a:defRPr/>
                </a:pPr>
                <a:r>
                  <a:rPr lang="en-US" sz="1400" b="1" i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Resurs</a:t>
                </a:r>
                <a:r>
                  <a:rPr lang="en-US" sz="1400" b="1" i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-P</a:t>
                </a:r>
                <a:endParaRPr lang="ru-RU" sz="1400" b="1" i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066" y="2172796"/>
              <a:ext cx="844981" cy="4584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6201328" y="2251553"/>
              <a:ext cx="1406840" cy="307698"/>
            </a:xfrm>
            <a:prstGeom prst="rect">
              <a:avLst/>
            </a:prstGeom>
            <a:noFill/>
          </p:spPr>
          <p:txBody>
            <a:bodyPr wrap="square" lIns="91360" tIns="45681" rIns="91360" bIns="45681">
              <a:spAutoFit/>
            </a:bodyPr>
            <a:lstStyle/>
            <a:p>
              <a:pPr defTabSz="913603">
                <a:defRPr/>
              </a:pPr>
              <a:r>
                <a:rPr lang="en-US" sz="1400" b="1" i="1" dirty="0" err="1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Kanopus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-V-IK</a:t>
              </a: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0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4691843" y="239729"/>
            <a:ext cx="37084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  <p:txBody>
          <a:bodyPr lIns="91288" tIns="45645" rIns="91288" bIns="45645" anchor="ctr"/>
          <a:lstStyle>
            <a:defPPr>
              <a:defRPr lang="ru-RU"/>
            </a:defPPr>
            <a:lvl1pPr eaLnBrk="0" hangingPunct="0">
              <a:buClr>
                <a:srgbClr val="E46C0A"/>
              </a:buClr>
              <a:buSzPct val="128000"/>
              <a:defRPr b="1">
                <a:solidFill>
                  <a:srgbClr val="1F497D">
                    <a:lumMod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defTabSz="914180"/>
            <a:r>
              <a:rPr lang="en-US" altLang="ru-RU" sz="2000" dirty="0"/>
              <a:t>RESURS</a:t>
            </a:r>
            <a:r>
              <a:rPr lang="ru-RU" altLang="ru-RU" sz="2000" dirty="0"/>
              <a:t>-</a:t>
            </a:r>
            <a:r>
              <a:rPr lang="en-US" altLang="ru-RU" sz="2000" dirty="0"/>
              <a:t>P</a:t>
            </a:r>
            <a:r>
              <a:rPr lang="ru-RU" altLang="ru-RU" sz="2000" dirty="0"/>
              <a:t> </a:t>
            </a:r>
            <a:r>
              <a:rPr lang="en-US" altLang="ru-RU" sz="2000" dirty="0"/>
              <a:t>and KANOPUS</a:t>
            </a:r>
            <a:r>
              <a:rPr lang="ru-RU" altLang="ru-RU" sz="2000" dirty="0"/>
              <a:t>-</a:t>
            </a:r>
            <a:r>
              <a:rPr lang="en-US" altLang="ru-RU" sz="2000" dirty="0"/>
              <a:t>V</a:t>
            </a:r>
            <a:endParaRPr lang="ru-RU" altLang="ru-RU" sz="2000" dirty="0"/>
          </a:p>
        </p:txBody>
      </p:sp>
      <p:pic>
        <p:nvPicPr>
          <p:cNvPr id="60423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3867">
            <a:off x="-74163" y="2428201"/>
            <a:ext cx="2440199" cy="173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4974" y="790342"/>
            <a:ext cx="11855681" cy="1000193"/>
          </a:xfrm>
          <a:prstGeom prst="roundRect">
            <a:avLst>
              <a:gd name="adj" fmla="val 8389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defTabSz="914180">
              <a:spcBef>
                <a:spcPct val="50000"/>
              </a:spcBef>
              <a:defRPr/>
            </a:pPr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</a:p>
          <a:p>
            <a:pPr algn="just" defTabSz="914180"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Acquisition of high resolution EO data in visible and IR spectra for environment monitoring, natural resources inventory, raw materials search, large-scale mapping.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775520" y="2252018"/>
            <a:ext cx="4321215" cy="4417342"/>
          </a:xfrm>
          <a:prstGeom prst="roundRect">
            <a:avLst>
              <a:gd name="adj" fmla="val 2481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0" bIns="45696">
            <a:noAutofit/>
          </a:bodyPr>
          <a:lstStyle/>
          <a:p>
            <a:pPr defTabSz="91418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14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RESURS-P</a:t>
            </a:r>
            <a:r>
              <a:rPr lang="ru-RU" sz="14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SENSORS</a:t>
            </a:r>
            <a:endParaRPr lang="ru-RU" sz="1400" b="1" cap="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indent="-252000" defTabSz="914180">
              <a:lnSpc>
                <a:spcPct val="95000"/>
              </a:lnSpc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Optical electronic VHR sensor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0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Geoton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Panchromatic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.60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.72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                         –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(5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45-0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                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	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38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defTabSz="914180">
              <a:lnSpc>
                <a:spcPct val="95000"/>
              </a:lnSpc>
              <a:spcBef>
                <a:spcPts val="3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Wide-band multispectral HR sensor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0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ShMSA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-VR]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Panchromatic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58-0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80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                        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(5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                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23.8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97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lvl="1" defTabSz="914180">
              <a:defRPr/>
            </a:pP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satellite</a:t>
            </a: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orbit time</a:t>
            </a: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94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07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min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AOI revisit period –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days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defTabSz="914180">
              <a:lnSpc>
                <a:spcPct val="95000"/>
              </a:lnSpc>
              <a:spcBef>
                <a:spcPts val="3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Wide-band multispectral MR sensor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0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ShMSA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-SR]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Panchromatic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58-0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80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(5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120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441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defTabSz="914180">
              <a:lnSpc>
                <a:spcPct val="95000"/>
              </a:lnSpc>
              <a:spcBef>
                <a:spcPts val="3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Hyperspectral sensor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[GSA]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 (up to 255 bands,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m)	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– 30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180">
              <a:lnSpc>
                <a:spcPct val="95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25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29536">
            <a:off x="6254451" y="2411100"/>
            <a:ext cx="2304257" cy="125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400256" y="2252018"/>
            <a:ext cx="3600399" cy="3726613"/>
          </a:xfrm>
          <a:prstGeom prst="roundRect">
            <a:avLst>
              <a:gd name="adj" fmla="val 1623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0" bIns="45696">
            <a:spAutoFit/>
          </a:bodyPr>
          <a:lstStyle/>
          <a:p>
            <a:pPr defTabSz="91418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KANOPUS-V</a:t>
            </a:r>
            <a:r>
              <a:rPr lang="ru-RU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SENSORS</a:t>
            </a:r>
            <a:endParaRPr lang="ru-RU" sz="1000" b="1" cap="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914180"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Panchromatic acquisition system</a:t>
            </a:r>
            <a:r>
              <a:rPr 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[PSS]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7800" lvl="1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2.1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pPr marL="177800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	  	   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</a:p>
          <a:p>
            <a:pPr marL="342900" indent="-342900" defTabSz="914180"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acquisition system</a:t>
            </a:r>
            <a:r>
              <a:rPr 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[MSS]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7800" lvl="1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 bands,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.46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pPr marL="177800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	  	   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lvl="1" defTabSz="914180">
              <a:spcBef>
                <a:spcPts val="500"/>
              </a:spcBef>
              <a:defRPr/>
            </a:pP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satellites</a:t>
            </a: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orbit time</a:t>
            </a: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		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94,74 мин </a:t>
            </a:r>
          </a:p>
          <a:p>
            <a:pPr marL="0" lvl="1" defTabSz="914180">
              <a:spcBef>
                <a:spcPts val="500"/>
              </a:spcBef>
              <a:defRPr/>
            </a:pP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AOI revisit period – 1-2 days due to the amount of constellation satellites</a:t>
            </a:r>
          </a:p>
          <a:p>
            <a:pPr defTabSz="914180"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IR scanner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[MSU-IK-SRM] </a:t>
            </a: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ru-RU" sz="10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Kanopus</a:t>
            </a:r>
            <a:r>
              <a:rPr lang="ru-RU" alt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alt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IK</a:t>
            </a:r>
            <a:endParaRPr lang="ru-RU" sz="1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177800" lvl="1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 bands: 3.5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4.5, 8.4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9.4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pPr marL="177800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  	 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2,000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 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177800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Noise equivalent of measured temperatures difference at 300 K 		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0.1-0.2 К</a:t>
            </a:r>
          </a:p>
          <a:p>
            <a:pPr marL="177800" defTabSz="914180">
              <a:spcBef>
                <a:spcPts val="5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Minimum size of detectable fire spot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– 5×5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643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J:\Мьянма\Янгон_Мьянма_02-12-2016_09284_03_РП1_К_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7"/>
          <a:stretch/>
        </p:blipFill>
        <p:spPr bwMode="auto">
          <a:xfrm>
            <a:off x="5979" y="0"/>
            <a:ext cx="12210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9336" y="116632"/>
            <a:ext cx="1863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RESURS-P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2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Мьянма\Устье_реки_Иравади_Мьянма_22-12-2016_09575_03_РП1_КШМСА-ВР_К_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r="392" b="11097"/>
          <a:stretch/>
        </p:blipFill>
        <p:spPr bwMode="auto">
          <a:xfrm>
            <a:off x="854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9336" y="116632"/>
            <a:ext cx="1863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RESURS-P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54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КОНФЕРЕНЦИИ_ВЫСТАВКИ_ДЕМОНСТРАЦИОННЫЕ МАТЕРИАЛЫ\2019\мьянма\Нейпьидо_Мьянма_20-12-2016_24489_01_КВ_К_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 b="8288"/>
          <a:stretch/>
        </p:blipFill>
        <p:spPr bwMode="auto">
          <a:xfrm>
            <a:off x="-24680" y="1"/>
            <a:ext cx="1224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9336" y="116632"/>
            <a:ext cx="1863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KANOPUS-V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52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4007768" y="220087"/>
            <a:ext cx="5040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35"/>
            <a:r>
              <a:rPr lang="en-US" altLang="ru-RU" sz="2000" b="1" dirty="0">
                <a:solidFill>
                  <a:srgbClr val="1F497D">
                    <a:lumMod val="75000"/>
                  </a:srgbClr>
                </a:solidFill>
              </a:rPr>
              <a:t>METEOR</a:t>
            </a:r>
            <a:r>
              <a:rPr lang="ru-RU" altLang="ru-RU" sz="2000" b="1" dirty="0">
                <a:solidFill>
                  <a:srgbClr val="1F497D">
                    <a:lumMod val="75000"/>
                  </a:srgbClr>
                </a:solidFill>
              </a:rPr>
              <a:t>-М, </a:t>
            </a:r>
            <a:r>
              <a:rPr lang="en-US" altLang="ru-RU" sz="2000" b="1" dirty="0">
                <a:solidFill>
                  <a:srgbClr val="1F497D">
                    <a:lumMod val="75000"/>
                  </a:srgbClr>
                </a:solidFill>
              </a:rPr>
              <a:t>ELECTRO-L</a:t>
            </a:r>
            <a:r>
              <a:rPr lang="ru-RU" altLang="ru-RU" sz="2000" b="1" dirty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en-US" altLang="ru-RU" sz="2000" b="1" dirty="0">
                <a:solidFill>
                  <a:srgbClr val="1F497D">
                    <a:lumMod val="75000"/>
                  </a:srgbClr>
                </a:solidFill>
              </a:rPr>
              <a:t>ARKTIKA-M</a:t>
            </a:r>
            <a:endParaRPr lang="ru-RU" altLang="ru-RU" sz="20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64519" name="Picture 8" descr="Метеор-М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77136">
            <a:off x="68085" y="2678348"/>
            <a:ext cx="2110223" cy="11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9336" y="814135"/>
            <a:ext cx="11881320" cy="990966"/>
          </a:xfrm>
          <a:prstGeom prst="roundRect">
            <a:avLst>
              <a:gd name="adj" fmla="val 7263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defTabSz="914235">
              <a:spcBef>
                <a:spcPct val="50000"/>
              </a:spcBef>
              <a:defRPr/>
            </a:pPr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</a:p>
          <a:p>
            <a:pPr algn="just" defTabSz="914235"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Operative data acquisition on cloud coverage and underlying surface condition,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hydrometeorological</a:t>
            </a: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data acquisition and measurements,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helio</a:t>
            </a: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-physical research, environmental monitoring, Arctic region monitoring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91544" y="2231939"/>
            <a:ext cx="3559496" cy="3501317"/>
          </a:xfrm>
          <a:prstGeom prst="roundRect">
            <a:avLst>
              <a:gd name="adj" fmla="val 2446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36000" bIns="45696">
            <a:noAutofit/>
          </a:bodyPr>
          <a:lstStyle/>
          <a:p>
            <a:pPr defTabSz="914235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METEOR-M</a:t>
            </a:r>
            <a:r>
              <a:rPr lang="ru-RU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SENSORS</a:t>
            </a:r>
            <a:endParaRPr lang="ru-RU" sz="1000" b="1" cap="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lvl="1" defTabSz="914235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satellite acquisition complex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[KMSS]</a:t>
            </a:r>
          </a:p>
          <a:p>
            <a:pPr marL="252000" indent="-252000" defTabSz="914235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scanner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[MSU-100]</a:t>
            </a:r>
            <a:endParaRPr lang="ru-RU" sz="10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.53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	                    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900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indent="-252000" defTabSz="914235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scanner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[MSU-50]</a:t>
            </a:r>
            <a:endParaRPr lang="ru-RU" sz="10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.37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.69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120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                  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900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1588" lvl="1" indent="-1588" defTabSz="914235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LR scanner</a:t>
            </a:r>
            <a:r>
              <a:rPr 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[MSU-MR]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Multispectral resolution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(6 bands, 0.5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m)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                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800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lnSpc>
                <a:spcPct val="90000"/>
              </a:lnSpc>
              <a:defRPr/>
            </a:pP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lvl="1" defTabSz="914235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satellites</a:t>
            </a: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revisit period</a:t>
            </a:r>
            <a:r>
              <a:rPr lang="ru-RU" sz="1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0" lvl="1" defTabSz="914235">
              <a:lnSpc>
                <a:spcPct val="90000"/>
              </a:lnSpc>
              <a:defRPr/>
            </a:pP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MSU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entire Earth’s surface twice a day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1" defTabSz="914235">
              <a:lnSpc>
                <a:spcPct val="90000"/>
              </a:lnSpc>
              <a:defRPr/>
            </a:pP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KMSS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covers AOI once per 3 days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lvl="1" defTabSz="914235">
              <a:lnSpc>
                <a:spcPct val="90000"/>
              </a:lnSpc>
              <a:defRPr/>
            </a:pPr>
            <a:endParaRPr lang="ru-RU" sz="10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lvl="1" defTabSz="914235">
              <a:lnSpc>
                <a:spcPct val="90000"/>
              </a:lnSpc>
              <a:defRPr/>
            </a:pPr>
            <a:r>
              <a:rPr lang="en-US" sz="10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Helio</a:t>
            </a: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-physical hardware complex</a:t>
            </a:r>
          </a:p>
          <a:p>
            <a:pPr marL="0" lvl="1" defTabSz="914235">
              <a:lnSpc>
                <a:spcPct val="90000"/>
              </a:lnSpc>
              <a:defRPr/>
            </a:pP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[GGAK]</a:t>
            </a:r>
            <a:endParaRPr lang="ru-RU" sz="10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Электро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3406">
            <a:off x="5663553" y="2309534"/>
            <a:ext cx="1905320" cy="17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464152" y="2241916"/>
            <a:ext cx="4536504" cy="1465670"/>
          </a:xfrm>
          <a:prstGeom prst="roundRect">
            <a:avLst>
              <a:gd name="adj" fmla="val 3100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45696" rIns="0" bIns="45696">
            <a:spAutoFit/>
          </a:bodyPr>
          <a:lstStyle/>
          <a:p>
            <a:pPr defTabSz="914235">
              <a:spcBef>
                <a:spcPct val="50000"/>
              </a:spcBef>
              <a:defRPr/>
            </a:pP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ELECTRO-L</a:t>
            </a:r>
            <a:r>
              <a:rPr lang="ru-RU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SENSORS</a:t>
            </a:r>
            <a:endParaRPr lang="ru-RU" sz="1000" b="1" cap="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defTabSz="914235"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scanner</a:t>
            </a:r>
            <a:r>
              <a:rPr 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[MSU-GS]</a:t>
            </a:r>
            <a:endParaRPr lang="en-US" sz="1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Covered territory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visible Earth disk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 in visible specter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 0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.46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–0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.90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1000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pPr marL="252000" lvl="1" defTabSz="914235">
              <a:defRPr/>
            </a:pP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Near-IR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3.5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12.5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4000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endParaRPr lang="en-US" sz="10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satellites, revisit period	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30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min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min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upon request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3" name="Picture 2" descr="https://pbs.twimg.com/media/CvZNrGbWIAA65Cj?format=jpg&amp;name=small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262812">
            <a:off x="5123662" y="4628263"/>
            <a:ext cx="2304993" cy="186243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464152" y="4688635"/>
            <a:ext cx="4536504" cy="1465670"/>
          </a:xfrm>
          <a:prstGeom prst="roundRect">
            <a:avLst>
              <a:gd name="adj" fmla="val 3100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45696" rIns="0" bIns="45696">
            <a:spAutoFit/>
          </a:bodyPr>
          <a:lstStyle/>
          <a:p>
            <a:pPr defTabSz="914235">
              <a:spcBef>
                <a:spcPct val="50000"/>
              </a:spcBef>
              <a:defRPr/>
            </a:pP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ARKTIKA-M</a:t>
            </a:r>
            <a:r>
              <a:rPr lang="ru-RU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SENSORS</a:t>
            </a:r>
            <a:endParaRPr lang="ru-RU" sz="1000" b="1" cap="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defTabSz="914235">
              <a:spcBef>
                <a:spcPts val="1000"/>
              </a:spcBef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Multi-zone scanner</a:t>
            </a:r>
            <a:r>
              <a:rPr lang="ru-RU" sz="1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[MSU-GS]</a:t>
            </a:r>
            <a:endParaRPr lang="en-US" sz="1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Covered territory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Arctic region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Resolution in visible specter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 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.90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1000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Near-IR resolution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3.5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12.5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4000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endParaRPr lang="ru-RU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 satellite, revisit period 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min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52000" lvl="1" defTabSz="914235">
              <a:defRPr/>
            </a:pP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min 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upon request</a:t>
            </a:r>
            <a:r>
              <a:rPr lang="ru-RU" sz="1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914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fedorkova_yv\Desktop\2020\Международная деятельность\Мнм\ppt\метеор\Мьянма_дельта Иравади_20122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b="7164"/>
          <a:stretch/>
        </p:blipFill>
        <p:spPr bwMode="auto">
          <a:xfrm>
            <a:off x="854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9336" y="116632"/>
            <a:ext cx="1863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METEOR-M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091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21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22208</TotalTime>
  <Words>534</Words>
  <Application>Microsoft Office PowerPoint</Application>
  <PresentationFormat>Произвольный</PresentationFormat>
  <Paragraphs>178</Paragraphs>
  <Slides>14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Тема Office</vt:lpstr>
      <vt:lpstr>2_Специальное оформление</vt:lpstr>
      <vt:lpstr>Специальное оформление</vt:lpstr>
      <vt:lpstr>1_Специальное оформление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Емельянов</dc:creator>
  <cp:lastModifiedBy>Федоркова Юлия</cp:lastModifiedBy>
  <cp:revision>1260</cp:revision>
  <cp:lastPrinted>2021-12-22T07:27:26Z</cp:lastPrinted>
  <dcterms:created xsi:type="dcterms:W3CDTF">2014-07-15T01:53:40Z</dcterms:created>
  <dcterms:modified xsi:type="dcterms:W3CDTF">2022-08-25T15:02:28Z</dcterms:modified>
</cp:coreProperties>
</file>